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80" r:id="rId2"/>
    <p:sldId id="388" r:id="rId3"/>
    <p:sldId id="387" r:id="rId4"/>
    <p:sldId id="389" r:id="rId5"/>
    <p:sldId id="367" r:id="rId6"/>
    <p:sldId id="368" r:id="rId7"/>
    <p:sldId id="332" r:id="rId8"/>
    <p:sldId id="290" r:id="rId9"/>
    <p:sldId id="369" r:id="rId10"/>
    <p:sldId id="390" r:id="rId11"/>
    <p:sldId id="424" r:id="rId12"/>
    <p:sldId id="381" r:id="rId13"/>
    <p:sldId id="382" r:id="rId14"/>
    <p:sldId id="383" r:id="rId15"/>
    <p:sldId id="384" r:id="rId16"/>
    <p:sldId id="385" r:id="rId17"/>
    <p:sldId id="386" r:id="rId18"/>
    <p:sldId id="354" r:id="rId19"/>
    <p:sldId id="394" r:id="rId20"/>
    <p:sldId id="395" r:id="rId21"/>
    <p:sldId id="420" r:id="rId22"/>
    <p:sldId id="397" r:id="rId23"/>
    <p:sldId id="416" r:id="rId24"/>
    <p:sldId id="417" r:id="rId25"/>
    <p:sldId id="418" r:id="rId26"/>
    <p:sldId id="419" r:id="rId27"/>
    <p:sldId id="338" r:id="rId28"/>
    <p:sldId id="371" r:id="rId29"/>
    <p:sldId id="399" r:id="rId30"/>
    <p:sldId id="400" r:id="rId31"/>
    <p:sldId id="402" r:id="rId32"/>
    <p:sldId id="403" r:id="rId33"/>
    <p:sldId id="401" r:id="rId34"/>
    <p:sldId id="415" r:id="rId35"/>
    <p:sldId id="421" r:id="rId36"/>
    <p:sldId id="404" r:id="rId37"/>
    <p:sldId id="405" r:id="rId38"/>
    <p:sldId id="406" r:id="rId39"/>
    <p:sldId id="407" r:id="rId40"/>
    <p:sldId id="408" r:id="rId41"/>
    <p:sldId id="358" r:id="rId42"/>
    <p:sldId id="324" r:id="rId43"/>
    <p:sldId id="422" r:id="rId44"/>
    <p:sldId id="423" r:id="rId45"/>
    <p:sldId id="409" r:id="rId46"/>
    <p:sldId id="410" r:id="rId47"/>
    <p:sldId id="411" r:id="rId48"/>
    <p:sldId id="412" r:id="rId49"/>
    <p:sldId id="413" r:id="rId50"/>
    <p:sldId id="331" r:id="rId51"/>
    <p:sldId id="425" r:id="rId52"/>
    <p:sldId id="414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8000"/>
    <a:srgbClr val="0735F9"/>
    <a:srgbClr val="0066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94622" autoAdjust="0"/>
  </p:normalViewPr>
  <p:slideViewPr>
    <p:cSldViewPr>
      <p:cViewPr>
        <p:scale>
          <a:sx n="75" d="100"/>
          <a:sy n="75" d="100"/>
        </p:scale>
        <p:origin x="-98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ungsun:Documents:Work:mydoc:roofline_CPU_GPU_M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roofline</a:t>
            </a:r>
            <a:r>
              <a:rPr lang="en-US" sz="1400" baseline="0"/>
              <a:t> plot for Intel Xeon E5-2670(1 Socket)</a:t>
            </a:r>
            <a:endParaRPr lang="en-US" sz="14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DRAM 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CPU!$C$19:$C$33</c:f>
              <c:numCache>
                <c:formatCode>General</c:formatCode>
                <c:ptCount val="15"/>
                <c:pt idx="0">
                  <c:v>0.4</c:v>
                </c:pt>
                <c:pt idx="1">
                  <c:v>0.8</c:v>
                </c:pt>
                <c:pt idx="2">
                  <c:v>1.6</c:v>
                </c:pt>
                <c:pt idx="3">
                  <c:v>3.2</c:v>
                </c:pt>
                <c:pt idx="4">
                  <c:v>6.4</c:v>
                </c:pt>
                <c:pt idx="5">
                  <c:v>12.8</c:v>
                </c:pt>
                <c:pt idx="6">
                  <c:v>25.6</c:v>
                </c:pt>
                <c:pt idx="7">
                  <c:v>51.2</c:v>
                </c:pt>
                <c:pt idx="8">
                  <c:v>102.4</c:v>
                </c:pt>
                <c:pt idx="9">
                  <c:v>166.4</c:v>
                </c:pt>
                <c:pt idx="10">
                  <c:v>166.4</c:v>
                </c:pt>
                <c:pt idx="11">
                  <c:v>166.4</c:v>
                </c:pt>
                <c:pt idx="12">
                  <c:v>166.4</c:v>
                </c:pt>
                <c:pt idx="13">
                  <c:v>166.4</c:v>
                </c:pt>
                <c:pt idx="14">
                  <c:v>166.4</c:v>
                </c:pt>
              </c:numCache>
            </c:numRef>
          </c:val>
          <c:smooth val="0"/>
        </c:ser>
        <c:ser>
          <c:idx val="2"/>
          <c:order val="1"/>
          <c:tx>
            <c:v>DRAM NoSIMD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CPU!$D$19:$D$33</c:f>
              <c:numCache>
                <c:formatCode>General</c:formatCode>
                <c:ptCount val="15"/>
                <c:pt idx="0">
                  <c:v>0.4</c:v>
                </c:pt>
                <c:pt idx="1">
                  <c:v>0.8</c:v>
                </c:pt>
                <c:pt idx="2">
                  <c:v>1.6</c:v>
                </c:pt>
                <c:pt idx="3">
                  <c:v>3.2</c:v>
                </c:pt>
                <c:pt idx="4">
                  <c:v>6.4</c:v>
                </c:pt>
                <c:pt idx="5">
                  <c:v>12.8</c:v>
                </c:pt>
                <c:pt idx="6">
                  <c:v>25.6</c:v>
                </c:pt>
                <c:pt idx="7">
                  <c:v>41.6</c:v>
                </c:pt>
                <c:pt idx="8">
                  <c:v>41.6</c:v>
                </c:pt>
                <c:pt idx="9">
                  <c:v>41.6</c:v>
                </c:pt>
                <c:pt idx="10">
                  <c:v>41.6</c:v>
                </c:pt>
                <c:pt idx="11">
                  <c:v>41.6</c:v>
                </c:pt>
                <c:pt idx="12">
                  <c:v>41.6</c:v>
                </c:pt>
                <c:pt idx="13">
                  <c:v>41.6</c:v>
                </c:pt>
                <c:pt idx="14">
                  <c:v>41.6</c:v>
                </c:pt>
              </c:numCache>
            </c:numRef>
          </c:val>
          <c:smooth val="0"/>
        </c:ser>
        <c:ser>
          <c:idx val="3"/>
          <c:order val="2"/>
          <c:tx>
            <c:v>Register 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CPU!$E$19:$E$33</c:f>
              <c:numCache>
                <c:formatCode>General</c:formatCode>
                <c:ptCount val="15"/>
                <c:pt idx="0">
                  <c:v>7.800000000000001</c:v>
                </c:pt>
                <c:pt idx="1">
                  <c:v>15.6</c:v>
                </c:pt>
                <c:pt idx="2">
                  <c:v>31.2</c:v>
                </c:pt>
                <c:pt idx="3">
                  <c:v>62.40000000000001</c:v>
                </c:pt>
                <c:pt idx="4">
                  <c:v>124.8</c:v>
                </c:pt>
                <c:pt idx="5">
                  <c:v>166.4</c:v>
                </c:pt>
                <c:pt idx="6">
                  <c:v>166.4</c:v>
                </c:pt>
                <c:pt idx="7">
                  <c:v>166.4</c:v>
                </c:pt>
                <c:pt idx="8">
                  <c:v>166.4</c:v>
                </c:pt>
                <c:pt idx="9">
                  <c:v>166.4</c:v>
                </c:pt>
                <c:pt idx="10">
                  <c:v>166.4</c:v>
                </c:pt>
                <c:pt idx="11">
                  <c:v>166.4</c:v>
                </c:pt>
                <c:pt idx="12">
                  <c:v>166.4</c:v>
                </c:pt>
                <c:pt idx="13">
                  <c:v>166.4</c:v>
                </c:pt>
                <c:pt idx="14">
                  <c:v>166.4</c:v>
                </c:pt>
              </c:numCache>
            </c:numRef>
          </c:val>
          <c:smooth val="0"/>
        </c:ser>
        <c:ser>
          <c:idx val="4"/>
          <c:order val="3"/>
          <c:tx>
            <c:v>Register NoSIMD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CPU!$F$19:$F$33</c:f>
              <c:numCache>
                <c:formatCode>General</c:formatCode>
                <c:ptCount val="15"/>
                <c:pt idx="0">
                  <c:v>7.800000000000001</c:v>
                </c:pt>
                <c:pt idx="1">
                  <c:v>15.6</c:v>
                </c:pt>
                <c:pt idx="2">
                  <c:v>31.2</c:v>
                </c:pt>
                <c:pt idx="3">
                  <c:v>41.6</c:v>
                </c:pt>
                <c:pt idx="4">
                  <c:v>41.6</c:v>
                </c:pt>
                <c:pt idx="5">
                  <c:v>41.6</c:v>
                </c:pt>
                <c:pt idx="6">
                  <c:v>41.6</c:v>
                </c:pt>
                <c:pt idx="7">
                  <c:v>41.6</c:v>
                </c:pt>
                <c:pt idx="8">
                  <c:v>41.6</c:v>
                </c:pt>
                <c:pt idx="9">
                  <c:v>41.6</c:v>
                </c:pt>
                <c:pt idx="10">
                  <c:v>41.6</c:v>
                </c:pt>
                <c:pt idx="11">
                  <c:v>41.6</c:v>
                </c:pt>
                <c:pt idx="12">
                  <c:v>41.6</c:v>
                </c:pt>
                <c:pt idx="13">
                  <c:v>41.6</c:v>
                </c:pt>
                <c:pt idx="14">
                  <c:v>41.6</c:v>
                </c:pt>
              </c:numCache>
            </c:numRef>
          </c:val>
          <c:smooth val="0"/>
        </c:ser>
        <c:ser>
          <c:idx val="0"/>
          <c:order val="4"/>
          <c:tx>
            <c:v>Cache 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CPU!$G$19:$G$33</c:f>
              <c:numCache>
                <c:formatCode>General</c:formatCode>
                <c:ptCount val="15"/>
                <c:pt idx="0">
                  <c:v>2.6</c:v>
                </c:pt>
                <c:pt idx="1">
                  <c:v>5.2</c:v>
                </c:pt>
                <c:pt idx="2">
                  <c:v>10.4</c:v>
                </c:pt>
                <c:pt idx="3">
                  <c:v>20.8</c:v>
                </c:pt>
                <c:pt idx="4">
                  <c:v>41.6</c:v>
                </c:pt>
                <c:pt idx="5">
                  <c:v>83.2</c:v>
                </c:pt>
                <c:pt idx="6">
                  <c:v>166.4</c:v>
                </c:pt>
                <c:pt idx="7">
                  <c:v>166.4</c:v>
                </c:pt>
                <c:pt idx="8">
                  <c:v>166.4</c:v>
                </c:pt>
                <c:pt idx="9">
                  <c:v>166.4</c:v>
                </c:pt>
                <c:pt idx="10">
                  <c:v>166.4</c:v>
                </c:pt>
                <c:pt idx="11">
                  <c:v>166.4</c:v>
                </c:pt>
                <c:pt idx="12">
                  <c:v>166.4</c:v>
                </c:pt>
                <c:pt idx="13">
                  <c:v>166.4</c:v>
                </c:pt>
                <c:pt idx="14">
                  <c:v>166.4</c:v>
                </c:pt>
              </c:numCache>
            </c:numRef>
          </c:val>
          <c:smooth val="0"/>
        </c:ser>
        <c:ser>
          <c:idx val="5"/>
          <c:order val="5"/>
          <c:tx>
            <c:v>Cache NoSIMD</c:v>
          </c:tx>
          <c:marker>
            <c:symbol val="none"/>
          </c:marker>
          <c:cat>
            <c:numRef>
              <c:f>CPU!$B$19:$B$33</c:f>
              <c:numCache>
                <c:formatCode>0.00E+00</c:formatCode>
                <c:ptCount val="15"/>
                <c:pt idx="0">
                  <c:v>0.03125</c:v>
                </c:pt>
                <c:pt idx="1">
                  <c:v>0.0625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8.0</c:v>
                </c:pt>
                <c:pt idx="9">
                  <c:v>16.0</c:v>
                </c:pt>
                <c:pt idx="10">
                  <c:v>32.0</c:v>
                </c:pt>
                <c:pt idx="11">
                  <c:v>64.0</c:v>
                </c:pt>
                <c:pt idx="12">
                  <c:v>128.0</c:v>
                </c:pt>
                <c:pt idx="13">
                  <c:v>256.0</c:v>
                </c:pt>
                <c:pt idx="14">
                  <c:v>512.0</c:v>
                </c:pt>
              </c:numCache>
            </c:numRef>
          </c:cat>
          <c:val>
            <c:numRef>
              <c:f>CPU!$H$19:$H$33</c:f>
              <c:numCache>
                <c:formatCode>General</c:formatCode>
                <c:ptCount val="15"/>
                <c:pt idx="0">
                  <c:v>2.6</c:v>
                </c:pt>
                <c:pt idx="1">
                  <c:v>5.2</c:v>
                </c:pt>
                <c:pt idx="2">
                  <c:v>10.4</c:v>
                </c:pt>
                <c:pt idx="3">
                  <c:v>20.8</c:v>
                </c:pt>
                <c:pt idx="4">
                  <c:v>41.6</c:v>
                </c:pt>
                <c:pt idx="5">
                  <c:v>41.6</c:v>
                </c:pt>
                <c:pt idx="6">
                  <c:v>41.6</c:v>
                </c:pt>
                <c:pt idx="7">
                  <c:v>41.6</c:v>
                </c:pt>
                <c:pt idx="8">
                  <c:v>41.6</c:v>
                </c:pt>
                <c:pt idx="9">
                  <c:v>41.6</c:v>
                </c:pt>
                <c:pt idx="10">
                  <c:v>41.6</c:v>
                </c:pt>
                <c:pt idx="11">
                  <c:v>41.6</c:v>
                </c:pt>
                <c:pt idx="12">
                  <c:v>41.6</c:v>
                </c:pt>
                <c:pt idx="13">
                  <c:v>41.6</c:v>
                </c:pt>
                <c:pt idx="14">
                  <c:v>41.6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865800"/>
        <c:axId val="-2053496504"/>
      </c:lineChart>
      <c:catAx>
        <c:axId val="-20538658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aseline="0"/>
                  <a:t>arithmetic intensity</a:t>
                </a:r>
                <a:endParaRPr lang="en-US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3496504"/>
        <c:crosses val="autoZero"/>
        <c:auto val="1"/>
        <c:lblAlgn val="ctr"/>
        <c:lblOffset val="100"/>
        <c:tickLblSkip val="1"/>
        <c:noMultiLvlLbl val="0"/>
      </c:catAx>
      <c:valAx>
        <c:axId val="-205349650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GFLOPS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53865800"/>
        <c:crosses val="autoZero"/>
        <c:crossBetween val="between"/>
        <c:minorUnit val="10.0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3C79-90E8-4237-8D18-934E1E5EABF3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BD735-1DCF-4870-AA82-431B39D84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1F9B5-A0CB-2D42-8A0A-5BA625D3FF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BD735-1DCF-4870-AA82-431B39D84E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GSD Subversion Tutorial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150D0C-FC78-AD4A-A37B-4EB55546955B}" type="datetime1">
              <a:rPr lang="en-US" sz="1200" b="0"/>
              <a:pPr eaLnBrk="1" hangingPunct="1"/>
              <a:t>3/29/13</a:t>
            </a:fld>
            <a:endParaRPr lang="en-US" sz="1200" b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914274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85BC5-281C-A749-95E2-30C88ABC885C}" type="slidenum">
              <a:rPr lang="en-US" sz="1200" b="0"/>
              <a:pPr eaLnBrk="1" hangingPunct="1"/>
              <a:t>43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8219DC-52B7-CE4A-812D-0124372739F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>
            <a:prstTxWarp prst="textNoShape">
              <a:avLst/>
            </a:prstTxWarp>
          </a:bodyPr>
          <a:lstStyle/>
          <a:p>
            <a:pPr algn="r"/>
            <a:fld id="{E8A3C500-D50E-9147-B1FF-95690B53C00B}" type="slidenum">
              <a:rPr lang="en-US" sz="1200"/>
              <a:pPr algn="r"/>
              <a:t>51</a:t>
            </a:fld>
            <a:endParaRPr 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Classes shown: 2007 (7 students); 2008 (11 students); 2009 (14 students); 2010 (20 students)</a:t>
            </a:r>
          </a:p>
          <a:p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Demographics</a:t>
            </a:r>
          </a:p>
          <a:p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SIParCS 2010 quick facts: 20 students from 17 universities; 4 women.</a:t>
            </a:r>
          </a:p>
          <a:p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SIParCS 2009 quick facts: 14 students from 13 universities. 3 women. </a:t>
            </a:r>
          </a:p>
          <a:p>
            <a:endParaRPr lang="en-US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Students from two TeraGrid sites and U. Wyoming participated during the summer of 2009.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8BCDE-B00A-443A-941B-7F13DBA8C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924800" cy="1143000"/>
          </a:xfrm>
        </p:spPr>
        <p:txBody>
          <a:bodyPr/>
          <a:lstStyle>
            <a:lvl1pPr>
              <a:defRPr i="0">
                <a:solidFill>
                  <a:srgbClr val="2C7C9F"/>
                </a:solidFill>
                <a:latin typeface="Candara"/>
                <a:cs typeface="Candar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1905000"/>
            <a:ext cx="7924800" cy="42672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9/7/11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7837-1293-7A4F-A148-7A3943D7F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51DB04-DDC6-084F-98DE-D146A6180DE8}" type="datetime1">
              <a:rPr lang="en-US" smtClean="0"/>
              <a:pPr/>
              <a:t>3/28/13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5BC6-F5E4-E546-93BC-379F6ABEB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34ADB-7BDF-8340-9AEC-9C344F80D5D9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D2B2-AB43-E045-81F0-ED814684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BC7E7-EA8E-4DA7-915E-CC098D9BADCB}" type="datetimeFigureOut">
              <a:rPr lang="en-US" smtClean="0"/>
              <a:t>3/28/13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55837"/>
            <a:ext cx="79248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5225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0EB9D6DC-BAEA-480F-9E64-DE3C36E75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60" r:id="rId5"/>
    <p:sldLayoutId id="2147483661" r:id="rId6"/>
    <p:sldLayoutId id="2147483662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rgbClr val="0735F9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1143000"/>
          </a:xfrm>
        </p:spPr>
        <p:txBody>
          <a:bodyPr/>
          <a:lstStyle/>
          <a:p>
            <a:r>
              <a:rPr lang="en-US" dirty="0" smtClean="0"/>
              <a:t>Are Many-core Processors </a:t>
            </a:r>
            <a:br>
              <a:rPr lang="en-US" dirty="0" smtClean="0"/>
            </a:br>
            <a:r>
              <a:rPr lang="en-US" dirty="0" smtClean="0"/>
              <a:t>Useful for Weather and </a:t>
            </a:r>
            <a:br>
              <a:rPr lang="en-US" dirty="0" smtClean="0"/>
            </a:br>
            <a:r>
              <a:rPr lang="en-US" dirty="0" smtClean="0"/>
              <a:t>Climate Modeling?</a:t>
            </a:r>
            <a:r>
              <a:rPr lang="en-US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BCDE-B00A-443A-941B-7F13DBA8C5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8021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Dr. Richard Loft</a:t>
            </a:r>
          </a:p>
          <a:p>
            <a:pPr algn="ctr"/>
            <a:r>
              <a:rPr lang="en-US" sz="2400" b="1" dirty="0" smtClean="0"/>
              <a:t>Director, Technology Development</a:t>
            </a:r>
          </a:p>
          <a:p>
            <a:pPr algn="ctr"/>
            <a:r>
              <a:rPr lang="en-US" sz="2400" b="1" dirty="0" smtClean="0"/>
              <a:t>Computational and Information Systems Laboratory</a:t>
            </a:r>
          </a:p>
          <a:p>
            <a:pPr algn="ctr"/>
            <a:r>
              <a:rPr lang="en-US" sz="2400" b="1" dirty="0" smtClean="0"/>
              <a:t>National Center for Atmospheric Research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SDSU CSRC Colloquium Series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March </a:t>
            </a:r>
            <a:r>
              <a:rPr lang="en-US" sz="2400" b="1" dirty="0" smtClean="0"/>
              <a:t>29, </a:t>
            </a:r>
            <a:r>
              <a:rPr lang="en-US" sz="2400" b="1" dirty="0" smtClean="0"/>
              <a:t>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158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+mn-lt"/>
              </a:rPr>
              <a:t>Current Pathways from Fortran to Many-core Hardware</a:t>
            </a:r>
            <a:endParaRPr lang="en-US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5DF1-4E78-4D45-B86A-6921252D25D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38845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676400"/>
            <a:ext cx="1447800" cy="685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</a:t>
            </a:r>
            <a:endParaRPr lang="en-US" dirty="0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V="1">
            <a:off x="2057400" y="2019300"/>
            <a:ext cx="685800" cy="224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1000" y="2019300"/>
            <a:ext cx="29718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5800" y="63246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Due to Mark </a:t>
            </a:r>
            <a:r>
              <a:rPr lang="en-US" b="1" dirty="0" err="1" smtClean="0">
                <a:solidFill>
                  <a:srgbClr val="008000"/>
                </a:solidFill>
              </a:rPr>
              <a:t>Govett</a:t>
            </a:r>
            <a:r>
              <a:rPr lang="en-US" b="1" dirty="0" smtClean="0">
                <a:solidFill>
                  <a:srgbClr val="008000"/>
                </a:solidFill>
              </a:rPr>
              <a:t>, NOAA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809315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The Typical Trouble with </a:t>
            </a:r>
            <a:r>
              <a:rPr lang="en-US" sz="4000" dirty="0" smtClean="0">
                <a:solidFill>
                  <a:srgbClr val="0000FF"/>
                </a:solidFill>
              </a:rPr>
              <a:t>Atmospheric Models and</a:t>
            </a:r>
            <a:r>
              <a:rPr lang="en-US" sz="4000" dirty="0" smtClean="0">
                <a:solidFill>
                  <a:srgbClr val="0000FF"/>
                </a:solidFill>
              </a:rPr>
              <a:t> Accelerators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5862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3352800"/>
            <a:ext cx="4343400" cy="1752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4008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Due to Bill Putman, NASA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The </a:t>
            </a:r>
            <a:r>
              <a:rPr lang="en-US" sz="3600" dirty="0">
                <a:solidFill>
                  <a:srgbClr val="0000FF"/>
                </a:solidFill>
              </a:rPr>
              <a:t>right and wrong way to measure, report, and think about many-core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096000"/>
            <a:ext cx="685800" cy="476250"/>
          </a:xfrm>
        </p:spPr>
        <p:txBody>
          <a:bodyPr/>
          <a:lstStyle/>
          <a:p>
            <a:fld id="{0EB9D6DC-BAEA-480F-9E64-DE3C36E75E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517775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many here remember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D.H. Bailey’s 1991 paper?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736975"/>
            <a:ext cx="4724400" cy="27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12 Ways to fool the masses </a:t>
            </a:r>
            <a:br>
              <a:rPr lang="en-US" sz="3600" dirty="0" smtClean="0">
                <a:solidFill>
                  <a:srgbClr val="0000FF"/>
                </a:solidFill>
                <a:latin typeface="+mn-lt"/>
              </a:rPr>
            </a:b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with GPUs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371600"/>
            <a:ext cx="85344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Quietly rewrite the code in CUDA.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Quote </a:t>
            </a:r>
            <a:r>
              <a:rPr lang="en-US" sz="2400" dirty="0">
                <a:solidFill>
                  <a:schemeClr val="tx1"/>
                </a:solidFill>
              </a:rPr>
              <a:t>only 32-bit performance results, not 64-bit results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Ignore </a:t>
            </a:r>
            <a:r>
              <a:rPr lang="en-US" sz="2400" dirty="0" err="1">
                <a:solidFill>
                  <a:schemeClr val="tx1"/>
                </a:solidFill>
              </a:rPr>
              <a:t>PCIe</a:t>
            </a:r>
            <a:r>
              <a:rPr lang="en-US" sz="2400" dirty="0">
                <a:solidFill>
                  <a:schemeClr val="tx1"/>
                </a:solidFill>
              </a:rPr>
              <a:t> bus transfer times when reporting performance.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Present </a:t>
            </a:r>
            <a:r>
              <a:rPr lang="en-US" sz="2400" dirty="0">
                <a:solidFill>
                  <a:schemeClr val="tx1"/>
                </a:solidFill>
              </a:rPr>
              <a:t>performance figures for an inner kernel, and then represent these figures as the performance of the entire application.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Scale </a:t>
            </a:r>
            <a:r>
              <a:rPr lang="en-US" sz="2400" dirty="0">
                <a:solidFill>
                  <a:schemeClr val="tx1"/>
                </a:solidFill>
              </a:rPr>
              <a:t>up the problem size </a:t>
            </a:r>
            <a:r>
              <a:rPr lang="en-US" sz="2400" dirty="0" smtClean="0">
                <a:solidFill>
                  <a:schemeClr val="tx1"/>
                </a:solidFill>
              </a:rPr>
              <a:t>to supply the GPU with a massive number of threads, </a:t>
            </a:r>
            <a:r>
              <a:rPr lang="en-US" sz="2400" dirty="0">
                <a:solidFill>
                  <a:schemeClr val="tx1"/>
                </a:solidFill>
              </a:rPr>
              <a:t>but omit any mention of this fact.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Quote </a:t>
            </a:r>
            <a:r>
              <a:rPr lang="en-US" sz="2400" dirty="0">
                <a:solidFill>
                  <a:srgbClr val="000000"/>
                </a:solidFill>
              </a:rPr>
              <a:t>performance results projected to a full </a:t>
            </a:r>
            <a:r>
              <a:rPr lang="en-US" sz="2400" dirty="0" smtClean="0">
                <a:solidFill>
                  <a:srgbClr val="000000"/>
                </a:solidFill>
              </a:rPr>
              <a:t>system ignoring MPI overhead.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Compare </a:t>
            </a:r>
            <a:r>
              <a:rPr lang="en-US" sz="2400" dirty="0">
                <a:solidFill>
                  <a:srgbClr val="000000"/>
                </a:solidFill>
              </a:rPr>
              <a:t>your </a:t>
            </a:r>
            <a:r>
              <a:rPr lang="en-US" sz="2400" dirty="0" smtClean="0">
                <a:solidFill>
                  <a:srgbClr val="000000"/>
                </a:solidFill>
              </a:rPr>
              <a:t>GPU results to a single core of an older Xeon.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12 Ways to fool the masses </a:t>
            </a:r>
            <a:br>
              <a:rPr lang="en-US" sz="3600" dirty="0" smtClean="0">
                <a:solidFill>
                  <a:srgbClr val="0000FF"/>
                </a:solidFill>
                <a:latin typeface="+mn-lt"/>
              </a:rPr>
            </a:b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with GPUs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371600"/>
            <a:ext cx="85344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. Quote </a:t>
            </a:r>
            <a:r>
              <a:rPr lang="en-US" sz="2400" dirty="0">
                <a:solidFill>
                  <a:srgbClr val="000000"/>
                </a:solidFill>
              </a:rPr>
              <a:t>performance in terms </a:t>
            </a:r>
            <a:r>
              <a:rPr lang="en-US" sz="2400" dirty="0" smtClean="0">
                <a:solidFill>
                  <a:srgbClr val="000000"/>
                </a:solidFill>
              </a:rPr>
              <a:t>of peak flops, flops/$, or flops/watt, anything but time to solution.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9</a:t>
            </a:r>
            <a:r>
              <a:rPr lang="en-US" sz="2400" dirty="0" smtClean="0">
                <a:solidFill>
                  <a:srgbClr val="000000"/>
                </a:solidFill>
              </a:rPr>
              <a:t>. Mutilate </a:t>
            </a:r>
            <a:r>
              <a:rPr lang="en-US" sz="2400" dirty="0">
                <a:solidFill>
                  <a:srgbClr val="000000"/>
                </a:solidFill>
              </a:rPr>
              <a:t>the algorithm used in the </a:t>
            </a:r>
            <a:r>
              <a:rPr lang="en-US" sz="2400" dirty="0" smtClean="0">
                <a:solidFill>
                  <a:srgbClr val="000000"/>
                </a:solidFill>
              </a:rPr>
              <a:t>GPU </a:t>
            </a:r>
            <a:r>
              <a:rPr lang="en-US" sz="2400" dirty="0">
                <a:solidFill>
                  <a:srgbClr val="000000"/>
                </a:solidFill>
              </a:rPr>
              <a:t>implementation to match the architecture.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10. Don’t port code bits with lots of conditionals.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11. Sprinkle jargon like  warps, blocks, waves into answers to questions.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12. </a:t>
            </a:r>
            <a:r>
              <a:rPr lang="en-US" sz="2400" dirty="0" smtClean="0">
                <a:solidFill>
                  <a:srgbClr val="000000"/>
                </a:solidFill>
              </a:rPr>
              <a:t>If </a:t>
            </a:r>
            <a:r>
              <a:rPr lang="en-US" sz="2400" dirty="0">
                <a:solidFill>
                  <a:srgbClr val="000000"/>
                </a:solidFill>
              </a:rPr>
              <a:t>all else fails, show pretty pictures and animated videos, and don't talk about performance.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r>
              <a:rPr lang="en-US" dirty="0" smtClean="0"/>
              <a:t>RRTMG </a:t>
            </a:r>
            <a:r>
              <a:rPr lang="en-US" dirty="0" err="1" smtClean="0"/>
              <a:t>radiative</a:t>
            </a:r>
            <a:r>
              <a:rPr lang="en-US" dirty="0" smtClean="0"/>
              <a:t> transfer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81165"/>
            <a:ext cx="8458200" cy="5076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</a:rPr>
              <a:t>RRTMG is a correlated </a:t>
            </a:r>
            <a:r>
              <a:rPr lang="en-US" sz="2400" b="1" i="1" dirty="0">
                <a:solidFill>
                  <a:srgbClr val="000000"/>
                </a:solidFill>
              </a:rPr>
              <a:t>k-</a:t>
            </a:r>
            <a:r>
              <a:rPr lang="en-US" sz="2400" b="1" i="1" dirty="0" smtClean="0">
                <a:solidFill>
                  <a:srgbClr val="000000"/>
                </a:solidFill>
              </a:rPr>
              <a:t>distribution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radiative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transfer technique and a two-stream method for multiple scattering</a:t>
            </a:r>
          </a:p>
        </p:txBody>
      </p:sp>
      <p:sp>
        <p:nvSpPr>
          <p:cNvPr id="3" name="Oval 2"/>
          <p:cNvSpPr/>
          <p:nvPr/>
        </p:nvSpPr>
        <p:spPr>
          <a:xfrm>
            <a:off x="7696200" y="3657600"/>
            <a:ext cx="91440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00600" y="2590800"/>
            <a:ext cx="114300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3200" y="2590800"/>
            <a:ext cx="137160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981200"/>
            <a:ext cx="3674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Factor of 14X improvement, right?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No! Comparing 14 CPU’s to one!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2009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2011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53000" y="6553200"/>
            <a:ext cx="2819400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4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dirty="0" smtClean="0"/>
              <a:t>Nice Speed-ups</a:t>
            </a:r>
            <a:r>
              <a:rPr lang="en-US" dirty="0"/>
              <a:t>!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But compared to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050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2600" y="4343400"/>
            <a:ext cx="2895600" cy="838200"/>
          </a:xfrm>
          <a:prstGeom prst="ellipse">
            <a:avLst/>
          </a:prstGeom>
          <a:noFill/>
          <a:ln w="38100" cmpd="sng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4419600"/>
            <a:ext cx="5946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dirty="0" smtClean="0"/>
              <a:t>OK, so how do we </a:t>
            </a:r>
            <a:r>
              <a:rPr lang="en-US" dirty="0" smtClean="0">
                <a:solidFill>
                  <a:srgbClr val="FF0000"/>
                </a:solidFill>
              </a:rPr>
              <a:t>really</a:t>
            </a:r>
            <a:r>
              <a:rPr lang="en-US" dirty="0" smtClean="0"/>
              <a:t> program heterogeneous systems efficiently?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19400"/>
            <a:ext cx="463296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0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249362"/>
          </a:xfrm>
          <a:solidFill>
            <a:srgbClr val="FFFFFF"/>
          </a:solidFill>
          <a:ln>
            <a:solidFill>
              <a:srgbClr val="E57200"/>
            </a:solidFill>
          </a:ln>
        </p:spPr>
        <p:txBody>
          <a:bodyPr/>
          <a:lstStyle/>
          <a:p>
            <a:pPr marL="0" indent="0"/>
            <a:r>
              <a:rPr lang="en-US" sz="4000" i="1" dirty="0" smtClean="0"/>
              <a:t>Key </a:t>
            </a:r>
            <a:r>
              <a:rPr lang="en-US" sz="4000" i="1" dirty="0"/>
              <a:t>questions that need to be addressed: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00600"/>
          </a:xfrm>
        </p:spPr>
        <p:txBody>
          <a:bodyPr/>
          <a:lstStyle/>
          <a:p>
            <a:pPr lvl="0"/>
            <a:r>
              <a:rPr lang="en-US" sz="2400" dirty="0" smtClean="0"/>
              <a:t>Identify </a:t>
            </a:r>
            <a:r>
              <a:rPr lang="en-US" sz="2400" dirty="0"/>
              <a:t>the on-node and communications programming paradigm(s) that work(s)</a:t>
            </a:r>
          </a:p>
          <a:p>
            <a:pPr lvl="0"/>
            <a:r>
              <a:rPr lang="en-US" sz="2400" dirty="0"/>
              <a:t>Identify the key </a:t>
            </a:r>
            <a:r>
              <a:rPr lang="en-US" sz="2400" dirty="0" smtClean="0"/>
              <a:t>bottlenecks/hot-spots </a:t>
            </a:r>
            <a:r>
              <a:rPr lang="en-US" sz="2400" dirty="0"/>
              <a:t>in the code and turn them into kernels</a:t>
            </a:r>
          </a:p>
          <a:p>
            <a:pPr lvl="0"/>
            <a:r>
              <a:rPr lang="en-US" sz="2400" dirty="0"/>
              <a:t>Figure out how to keep single source between microprocessors, GPUs</a:t>
            </a:r>
          </a:p>
          <a:p>
            <a:pPr lvl="0"/>
            <a:r>
              <a:rPr lang="en-US" sz="2400" dirty="0"/>
              <a:t>Figure out how to achieve performance portability</a:t>
            </a:r>
          </a:p>
          <a:p>
            <a:pPr lvl="0"/>
            <a:r>
              <a:rPr lang="en-US" sz="2400" dirty="0"/>
              <a:t>Determine what tools exist or need to be constructed to facilitate a port.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924800" cy="1143000"/>
          </a:xfrm>
        </p:spPr>
        <p:txBody>
          <a:bodyPr/>
          <a:lstStyle/>
          <a:p>
            <a:r>
              <a:rPr lang="en-US" dirty="0" smtClean="0"/>
              <a:t>Performance Characterization Methodologies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 sz="4000" i="1" dirty="0" smtClean="0">
                <a:latin typeface="+mj-lt"/>
              </a:rPr>
              <a:t>What do you think of when you think of many-core systems?</a:t>
            </a:r>
            <a:endParaRPr lang="en-US" sz="4000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70625"/>
            <a:ext cx="685800" cy="476250"/>
          </a:xfrm>
        </p:spPr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319648"/>
            <a:ext cx="4343400" cy="2563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438912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4478"/>
            <a:ext cx="3810000" cy="5253522"/>
          </a:xfrm>
          <a:prstGeom prst="rect">
            <a:avLst/>
          </a:prstGeom>
        </p:spPr>
      </p:pic>
      <p:pic>
        <p:nvPicPr>
          <p:cNvPr id="10" name="Picture 9" descr="tungurahua-volcan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3810000" cy="264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102100"/>
            <a:ext cx="38100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514600"/>
            <a:ext cx="7620000" cy="31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 dirty="0" smtClean="0"/>
              <a:t>Chip memory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209800"/>
            <a:ext cx="914400" cy="228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1600200"/>
            <a:ext cx="1066800" cy="3505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1265812" cy="914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7315200" y="1143000"/>
            <a:ext cx="1828800" cy="4800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 Memory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2209800" y="3124200"/>
            <a:ext cx="685800" cy="484632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3200400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L1</a:t>
            </a:r>
            <a:endParaRPr lang="en-US" b="1" dirty="0"/>
          </a:p>
        </p:txBody>
      </p:sp>
      <p:sp>
        <p:nvSpPr>
          <p:cNvPr id="13" name="Left-Right Arrow 12"/>
          <p:cNvSpPr/>
          <p:nvPr/>
        </p:nvSpPr>
        <p:spPr>
          <a:xfrm>
            <a:off x="3733800" y="3124200"/>
            <a:ext cx="990600" cy="484632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4038600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 clocks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572000"/>
            <a:ext cx="122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25 clocks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5791200" y="3124200"/>
            <a:ext cx="1600200" cy="484632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2200" y="5105400"/>
            <a:ext cx="135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300 clocks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524000"/>
            <a:ext cx="278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 clock ~ 1 nanosecond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1371600"/>
            <a:ext cx="60198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9000"/>
                </a:schemeClr>
              </a:gs>
              <a:gs pos="80000">
                <a:schemeClr val="accent1">
                  <a:shade val="93000"/>
                  <a:satMod val="130000"/>
                  <a:alpha val="9000"/>
                </a:schemeClr>
              </a:gs>
              <a:gs pos="100000">
                <a:schemeClr val="accent1">
                  <a:shade val="94000"/>
                  <a:satMod val="135000"/>
                  <a:alpha val="9000"/>
                </a:schemeClr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60960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Chip Boundary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4038600" y="5410200"/>
            <a:ext cx="17907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119666" y="4061934"/>
            <a:ext cx="968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. . .</a:t>
            </a:r>
            <a:endParaRPr lang="en-US" sz="4400" b="1" dirty="0"/>
          </a:p>
        </p:txBody>
      </p:sp>
      <p:sp>
        <p:nvSpPr>
          <p:cNvPr id="24" name="Rectangle 23"/>
          <p:cNvSpPr/>
          <p:nvPr/>
        </p:nvSpPr>
        <p:spPr>
          <a:xfrm>
            <a:off x="990600" y="2590800"/>
            <a:ext cx="9144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19200" y="25908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47800" y="25908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25908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4400" y="20574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registers</a:t>
            </a:r>
            <a:endParaRPr lang="en-US" b="1" dirty="0"/>
          </a:p>
        </p:txBody>
      </p:sp>
      <p:sp>
        <p:nvSpPr>
          <p:cNvPr id="42" name="Freeform 41"/>
          <p:cNvSpPr/>
          <p:nvPr/>
        </p:nvSpPr>
        <p:spPr>
          <a:xfrm>
            <a:off x="1143000" y="2895600"/>
            <a:ext cx="609600" cy="381000"/>
          </a:xfrm>
          <a:custGeom>
            <a:avLst/>
            <a:gdLst>
              <a:gd name="connsiteX0" fmla="*/ 0 w 677432"/>
              <a:gd name="connsiteY0" fmla="*/ 203200 h 254000"/>
              <a:gd name="connsiteX1" fmla="*/ 0 w 677432"/>
              <a:gd name="connsiteY1" fmla="*/ 203200 h 254000"/>
              <a:gd name="connsiteX2" fmla="*/ 118534 w 677432"/>
              <a:gd name="connsiteY2" fmla="*/ 101600 h 254000"/>
              <a:gd name="connsiteX3" fmla="*/ 135467 w 677432"/>
              <a:gd name="connsiteY3" fmla="*/ 50800 h 254000"/>
              <a:gd name="connsiteX4" fmla="*/ 237067 w 677432"/>
              <a:gd name="connsiteY4" fmla="*/ 0 h 254000"/>
              <a:gd name="connsiteX5" fmla="*/ 304800 w 677432"/>
              <a:gd name="connsiteY5" fmla="*/ 16934 h 254000"/>
              <a:gd name="connsiteX6" fmla="*/ 355600 w 677432"/>
              <a:gd name="connsiteY6" fmla="*/ 118534 h 254000"/>
              <a:gd name="connsiteX7" fmla="*/ 474134 w 677432"/>
              <a:gd name="connsiteY7" fmla="*/ 254000 h 254000"/>
              <a:gd name="connsiteX8" fmla="*/ 626534 w 677432"/>
              <a:gd name="connsiteY8" fmla="*/ 186267 h 254000"/>
              <a:gd name="connsiteX9" fmla="*/ 677334 w 677432"/>
              <a:gd name="connsiteY9" fmla="*/ 135467 h 254000"/>
              <a:gd name="connsiteX10" fmla="*/ 677334 w 677432"/>
              <a:gd name="connsiteY10" fmla="*/ 135467 h 254000"/>
              <a:gd name="connsiteX11" fmla="*/ 677334 w 677432"/>
              <a:gd name="connsiteY11" fmla="*/ 135467 h 254000"/>
              <a:gd name="connsiteX12" fmla="*/ 677334 w 677432"/>
              <a:gd name="connsiteY12" fmla="*/ 1354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432" h="254000">
                <a:moveTo>
                  <a:pt x="0" y="203200"/>
                </a:moveTo>
                <a:lnTo>
                  <a:pt x="0" y="203200"/>
                </a:lnTo>
                <a:cubicBezTo>
                  <a:pt x="39511" y="169333"/>
                  <a:pt x="83961" y="140495"/>
                  <a:pt x="118534" y="101600"/>
                </a:cubicBezTo>
                <a:cubicBezTo>
                  <a:pt x="130392" y="88259"/>
                  <a:pt x="124317" y="64738"/>
                  <a:pt x="135467" y="50800"/>
                </a:cubicBezTo>
                <a:cubicBezTo>
                  <a:pt x="159339" y="20960"/>
                  <a:pt x="203604" y="11155"/>
                  <a:pt x="237067" y="0"/>
                </a:cubicBezTo>
                <a:cubicBezTo>
                  <a:pt x="259645" y="5645"/>
                  <a:pt x="285436" y="4025"/>
                  <a:pt x="304800" y="16934"/>
                </a:cubicBezTo>
                <a:cubicBezTo>
                  <a:pt x="344600" y="43467"/>
                  <a:pt x="335712" y="82736"/>
                  <a:pt x="355600" y="118534"/>
                </a:cubicBezTo>
                <a:cubicBezTo>
                  <a:pt x="413705" y="223122"/>
                  <a:pt x="399926" y="204529"/>
                  <a:pt x="474134" y="254000"/>
                </a:cubicBezTo>
                <a:cubicBezTo>
                  <a:pt x="676883" y="225036"/>
                  <a:pt x="537858" y="274943"/>
                  <a:pt x="626534" y="186267"/>
                </a:cubicBezTo>
                <a:cubicBezTo>
                  <a:pt x="682030" y="130771"/>
                  <a:pt x="677334" y="177882"/>
                  <a:pt x="677334" y="135467"/>
                </a:cubicBezTo>
                <a:lnTo>
                  <a:pt x="677334" y="135467"/>
                </a:lnTo>
                <a:lnTo>
                  <a:pt x="677334" y="135467"/>
                </a:lnTo>
                <a:lnTo>
                  <a:pt x="677334" y="13546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295400" y="3048000"/>
            <a:ext cx="609600" cy="381000"/>
          </a:xfrm>
          <a:custGeom>
            <a:avLst/>
            <a:gdLst>
              <a:gd name="connsiteX0" fmla="*/ 0 w 677432"/>
              <a:gd name="connsiteY0" fmla="*/ 203200 h 254000"/>
              <a:gd name="connsiteX1" fmla="*/ 0 w 677432"/>
              <a:gd name="connsiteY1" fmla="*/ 203200 h 254000"/>
              <a:gd name="connsiteX2" fmla="*/ 118534 w 677432"/>
              <a:gd name="connsiteY2" fmla="*/ 101600 h 254000"/>
              <a:gd name="connsiteX3" fmla="*/ 135467 w 677432"/>
              <a:gd name="connsiteY3" fmla="*/ 50800 h 254000"/>
              <a:gd name="connsiteX4" fmla="*/ 237067 w 677432"/>
              <a:gd name="connsiteY4" fmla="*/ 0 h 254000"/>
              <a:gd name="connsiteX5" fmla="*/ 304800 w 677432"/>
              <a:gd name="connsiteY5" fmla="*/ 16934 h 254000"/>
              <a:gd name="connsiteX6" fmla="*/ 355600 w 677432"/>
              <a:gd name="connsiteY6" fmla="*/ 118534 h 254000"/>
              <a:gd name="connsiteX7" fmla="*/ 474134 w 677432"/>
              <a:gd name="connsiteY7" fmla="*/ 254000 h 254000"/>
              <a:gd name="connsiteX8" fmla="*/ 626534 w 677432"/>
              <a:gd name="connsiteY8" fmla="*/ 186267 h 254000"/>
              <a:gd name="connsiteX9" fmla="*/ 677334 w 677432"/>
              <a:gd name="connsiteY9" fmla="*/ 135467 h 254000"/>
              <a:gd name="connsiteX10" fmla="*/ 677334 w 677432"/>
              <a:gd name="connsiteY10" fmla="*/ 135467 h 254000"/>
              <a:gd name="connsiteX11" fmla="*/ 677334 w 677432"/>
              <a:gd name="connsiteY11" fmla="*/ 135467 h 254000"/>
              <a:gd name="connsiteX12" fmla="*/ 677334 w 677432"/>
              <a:gd name="connsiteY12" fmla="*/ 1354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432" h="254000">
                <a:moveTo>
                  <a:pt x="0" y="203200"/>
                </a:moveTo>
                <a:lnTo>
                  <a:pt x="0" y="203200"/>
                </a:lnTo>
                <a:cubicBezTo>
                  <a:pt x="39511" y="169333"/>
                  <a:pt x="83961" y="140495"/>
                  <a:pt x="118534" y="101600"/>
                </a:cubicBezTo>
                <a:cubicBezTo>
                  <a:pt x="130392" y="88259"/>
                  <a:pt x="124317" y="64738"/>
                  <a:pt x="135467" y="50800"/>
                </a:cubicBezTo>
                <a:cubicBezTo>
                  <a:pt x="159339" y="20960"/>
                  <a:pt x="203604" y="11155"/>
                  <a:pt x="237067" y="0"/>
                </a:cubicBezTo>
                <a:cubicBezTo>
                  <a:pt x="259645" y="5645"/>
                  <a:pt x="285436" y="4025"/>
                  <a:pt x="304800" y="16934"/>
                </a:cubicBezTo>
                <a:cubicBezTo>
                  <a:pt x="344600" y="43467"/>
                  <a:pt x="335712" y="82736"/>
                  <a:pt x="355600" y="118534"/>
                </a:cubicBezTo>
                <a:cubicBezTo>
                  <a:pt x="413705" y="223122"/>
                  <a:pt x="399926" y="204529"/>
                  <a:pt x="474134" y="254000"/>
                </a:cubicBezTo>
                <a:cubicBezTo>
                  <a:pt x="676883" y="225036"/>
                  <a:pt x="537858" y="274943"/>
                  <a:pt x="626534" y="186267"/>
                </a:cubicBezTo>
                <a:cubicBezTo>
                  <a:pt x="682030" y="130771"/>
                  <a:pt x="677334" y="177882"/>
                  <a:pt x="677334" y="135467"/>
                </a:cubicBezTo>
                <a:lnTo>
                  <a:pt x="677334" y="135467"/>
                </a:lnTo>
                <a:lnTo>
                  <a:pt x="677334" y="135467"/>
                </a:lnTo>
                <a:lnTo>
                  <a:pt x="677334" y="13546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447800" y="3200400"/>
            <a:ext cx="609600" cy="381000"/>
          </a:xfrm>
          <a:custGeom>
            <a:avLst/>
            <a:gdLst>
              <a:gd name="connsiteX0" fmla="*/ 0 w 677432"/>
              <a:gd name="connsiteY0" fmla="*/ 203200 h 254000"/>
              <a:gd name="connsiteX1" fmla="*/ 0 w 677432"/>
              <a:gd name="connsiteY1" fmla="*/ 203200 h 254000"/>
              <a:gd name="connsiteX2" fmla="*/ 118534 w 677432"/>
              <a:gd name="connsiteY2" fmla="*/ 101600 h 254000"/>
              <a:gd name="connsiteX3" fmla="*/ 135467 w 677432"/>
              <a:gd name="connsiteY3" fmla="*/ 50800 h 254000"/>
              <a:gd name="connsiteX4" fmla="*/ 237067 w 677432"/>
              <a:gd name="connsiteY4" fmla="*/ 0 h 254000"/>
              <a:gd name="connsiteX5" fmla="*/ 304800 w 677432"/>
              <a:gd name="connsiteY5" fmla="*/ 16934 h 254000"/>
              <a:gd name="connsiteX6" fmla="*/ 355600 w 677432"/>
              <a:gd name="connsiteY6" fmla="*/ 118534 h 254000"/>
              <a:gd name="connsiteX7" fmla="*/ 474134 w 677432"/>
              <a:gd name="connsiteY7" fmla="*/ 254000 h 254000"/>
              <a:gd name="connsiteX8" fmla="*/ 626534 w 677432"/>
              <a:gd name="connsiteY8" fmla="*/ 186267 h 254000"/>
              <a:gd name="connsiteX9" fmla="*/ 677334 w 677432"/>
              <a:gd name="connsiteY9" fmla="*/ 135467 h 254000"/>
              <a:gd name="connsiteX10" fmla="*/ 677334 w 677432"/>
              <a:gd name="connsiteY10" fmla="*/ 135467 h 254000"/>
              <a:gd name="connsiteX11" fmla="*/ 677334 w 677432"/>
              <a:gd name="connsiteY11" fmla="*/ 135467 h 254000"/>
              <a:gd name="connsiteX12" fmla="*/ 677334 w 677432"/>
              <a:gd name="connsiteY12" fmla="*/ 1354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432" h="254000">
                <a:moveTo>
                  <a:pt x="0" y="203200"/>
                </a:moveTo>
                <a:lnTo>
                  <a:pt x="0" y="203200"/>
                </a:lnTo>
                <a:cubicBezTo>
                  <a:pt x="39511" y="169333"/>
                  <a:pt x="83961" y="140495"/>
                  <a:pt x="118534" y="101600"/>
                </a:cubicBezTo>
                <a:cubicBezTo>
                  <a:pt x="130392" y="88259"/>
                  <a:pt x="124317" y="64738"/>
                  <a:pt x="135467" y="50800"/>
                </a:cubicBezTo>
                <a:cubicBezTo>
                  <a:pt x="159339" y="20960"/>
                  <a:pt x="203604" y="11155"/>
                  <a:pt x="237067" y="0"/>
                </a:cubicBezTo>
                <a:cubicBezTo>
                  <a:pt x="259645" y="5645"/>
                  <a:pt x="285436" y="4025"/>
                  <a:pt x="304800" y="16934"/>
                </a:cubicBezTo>
                <a:cubicBezTo>
                  <a:pt x="344600" y="43467"/>
                  <a:pt x="335712" y="82736"/>
                  <a:pt x="355600" y="118534"/>
                </a:cubicBezTo>
                <a:cubicBezTo>
                  <a:pt x="413705" y="223122"/>
                  <a:pt x="399926" y="204529"/>
                  <a:pt x="474134" y="254000"/>
                </a:cubicBezTo>
                <a:cubicBezTo>
                  <a:pt x="676883" y="225036"/>
                  <a:pt x="537858" y="274943"/>
                  <a:pt x="626534" y="186267"/>
                </a:cubicBezTo>
                <a:cubicBezTo>
                  <a:pt x="682030" y="130771"/>
                  <a:pt x="677334" y="177882"/>
                  <a:pt x="677334" y="135467"/>
                </a:cubicBezTo>
                <a:lnTo>
                  <a:pt x="677334" y="135467"/>
                </a:lnTo>
                <a:lnTo>
                  <a:pt x="677334" y="135467"/>
                </a:lnTo>
                <a:lnTo>
                  <a:pt x="677334" y="13546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600200" y="3352800"/>
            <a:ext cx="609600" cy="381000"/>
          </a:xfrm>
          <a:custGeom>
            <a:avLst/>
            <a:gdLst>
              <a:gd name="connsiteX0" fmla="*/ 0 w 677432"/>
              <a:gd name="connsiteY0" fmla="*/ 203200 h 254000"/>
              <a:gd name="connsiteX1" fmla="*/ 0 w 677432"/>
              <a:gd name="connsiteY1" fmla="*/ 203200 h 254000"/>
              <a:gd name="connsiteX2" fmla="*/ 118534 w 677432"/>
              <a:gd name="connsiteY2" fmla="*/ 101600 h 254000"/>
              <a:gd name="connsiteX3" fmla="*/ 135467 w 677432"/>
              <a:gd name="connsiteY3" fmla="*/ 50800 h 254000"/>
              <a:gd name="connsiteX4" fmla="*/ 237067 w 677432"/>
              <a:gd name="connsiteY4" fmla="*/ 0 h 254000"/>
              <a:gd name="connsiteX5" fmla="*/ 304800 w 677432"/>
              <a:gd name="connsiteY5" fmla="*/ 16934 h 254000"/>
              <a:gd name="connsiteX6" fmla="*/ 355600 w 677432"/>
              <a:gd name="connsiteY6" fmla="*/ 118534 h 254000"/>
              <a:gd name="connsiteX7" fmla="*/ 474134 w 677432"/>
              <a:gd name="connsiteY7" fmla="*/ 254000 h 254000"/>
              <a:gd name="connsiteX8" fmla="*/ 626534 w 677432"/>
              <a:gd name="connsiteY8" fmla="*/ 186267 h 254000"/>
              <a:gd name="connsiteX9" fmla="*/ 677334 w 677432"/>
              <a:gd name="connsiteY9" fmla="*/ 135467 h 254000"/>
              <a:gd name="connsiteX10" fmla="*/ 677334 w 677432"/>
              <a:gd name="connsiteY10" fmla="*/ 135467 h 254000"/>
              <a:gd name="connsiteX11" fmla="*/ 677334 w 677432"/>
              <a:gd name="connsiteY11" fmla="*/ 135467 h 254000"/>
              <a:gd name="connsiteX12" fmla="*/ 677334 w 677432"/>
              <a:gd name="connsiteY12" fmla="*/ 1354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432" h="254000">
                <a:moveTo>
                  <a:pt x="0" y="203200"/>
                </a:moveTo>
                <a:lnTo>
                  <a:pt x="0" y="203200"/>
                </a:lnTo>
                <a:cubicBezTo>
                  <a:pt x="39511" y="169333"/>
                  <a:pt x="83961" y="140495"/>
                  <a:pt x="118534" y="101600"/>
                </a:cubicBezTo>
                <a:cubicBezTo>
                  <a:pt x="130392" y="88259"/>
                  <a:pt x="124317" y="64738"/>
                  <a:pt x="135467" y="50800"/>
                </a:cubicBezTo>
                <a:cubicBezTo>
                  <a:pt x="159339" y="20960"/>
                  <a:pt x="203604" y="11155"/>
                  <a:pt x="237067" y="0"/>
                </a:cubicBezTo>
                <a:cubicBezTo>
                  <a:pt x="259645" y="5645"/>
                  <a:pt x="285436" y="4025"/>
                  <a:pt x="304800" y="16934"/>
                </a:cubicBezTo>
                <a:cubicBezTo>
                  <a:pt x="344600" y="43467"/>
                  <a:pt x="335712" y="82736"/>
                  <a:pt x="355600" y="118534"/>
                </a:cubicBezTo>
                <a:cubicBezTo>
                  <a:pt x="413705" y="223122"/>
                  <a:pt x="399926" y="204529"/>
                  <a:pt x="474134" y="254000"/>
                </a:cubicBezTo>
                <a:cubicBezTo>
                  <a:pt x="676883" y="225036"/>
                  <a:pt x="537858" y="274943"/>
                  <a:pt x="626534" y="186267"/>
                </a:cubicBezTo>
                <a:cubicBezTo>
                  <a:pt x="682030" y="130771"/>
                  <a:pt x="677334" y="177882"/>
                  <a:pt x="677334" y="135467"/>
                </a:cubicBezTo>
                <a:lnTo>
                  <a:pt x="677334" y="135467"/>
                </a:lnTo>
                <a:lnTo>
                  <a:pt x="677334" y="135467"/>
                </a:lnTo>
                <a:lnTo>
                  <a:pt x="677334" y="13546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62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735F9"/>
                </a:solidFill>
              </a:rPr>
              <a:t>Memory </a:t>
            </a:r>
            <a:r>
              <a:rPr lang="en-US" sz="4000" dirty="0" err="1" smtClean="0">
                <a:solidFill>
                  <a:srgbClr val="0735F9"/>
                </a:solidFill>
              </a:rPr>
              <a:t>heirarchy</a:t>
            </a:r>
            <a:r>
              <a:rPr lang="en-US" sz="4000" dirty="0" smtClean="0">
                <a:solidFill>
                  <a:srgbClr val="0735F9"/>
                </a:solidFill>
              </a:rPr>
              <a:t> comparison: </a:t>
            </a:r>
            <a:br>
              <a:rPr lang="en-US" sz="4000" dirty="0" smtClean="0">
                <a:solidFill>
                  <a:srgbClr val="0735F9"/>
                </a:solidFill>
              </a:rPr>
            </a:br>
            <a:r>
              <a:rPr lang="en-US" sz="4000" dirty="0" smtClean="0">
                <a:solidFill>
                  <a:srgbClr val="0735F9"/>
                </a:solidFill>
              </a:rPr>
              <a:t>Xeon (SB) </a:t>
            </a:r>
            <a:r>
              <a:rPr lang="en-US" sz="4000" dirty="0" err="1" smtClean="0">
                <a:solidFill>
                  <a:srgbClr val="0735F9"/>
                </a:solidFill>
              </a:rPr>
              <a:t>vs</a:t>
            </a:r>
            <a:r>
              <a:rPr lang="en-US" sz="4000" dirty="0" smtClean="0">
                <a:solidFill>
                  <a:srgbClr val="0735F9"/>
                </a:solidFill>
              </a:rPr>
              <a:t> MIC Xeon Phi (KNC)</a:t>
            </a:r>
            <a:endParaRPr lang="en-US" sz="4000" dirty="0">
              <a:solidFill>
                <a:srgbClr val="0735F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 descr="lmr_500M_256_512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726" r="-1068" b="951"/>
          <a:stretch/>
        </p:blipFill>
        <p:spPr>
          <a:xfrm>
            <a:off x="1676400" y="1371600"/>
            <a:ext cx="4924226" cy="5486400"/>
          </a:xfrm>
        </p:spPr>
      </p:pic>
      <p:sp>
        <p:nvSpPr>
          <p:cNvPr id="6" name="TextBox 5"/>
          <p:cNvSpPr txBox="1"/>
          <p:nvPr/>
        </p:nvSpPr>
        <p:spPr>
          <a:xfrm>
            <a:off x="6781800" y="5334000"/>
            <a:ext cx="1618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LMBENCH</a:t>
            </a:r>
          </a:p>
          <a:p>
            <a:pPr algn="ctr"/>
            <a:r>
              <a:rPr lang="en-US" b="1" dirty="0" smtClean="0"/>
              <a:t>Result</a:t>
            </a:r>
          </a:p>
          <a:p>
            <a:pPr algn="ctr"/>
            <a:r>
              <a:rPr lang="en-US" b="1" dirty="0" smtClean="0"/>
              <a:t>ASAP Lab, NCAR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088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933"/>
            <a:ext cx="7924800" cy="1143000"/>
          </a:xfrm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Roofline Performance Model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1447800"/>
            <a:ext cx="0" cy="403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24000" y="54864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378540" y="2958625"/>
            <a:ext cx="144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 (Flops)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5562600"/>
            <a:ext cx="300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Log (flop/byte)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“computational intensity”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24000" y="2209800"/>
            <a:ext cx="3124200" cy="2362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8200" y="2209800"/>
            <a:ext cx="1447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8200" y="1676400"/>
            <a:ext cx="140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Peak Flops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3600" y="2743200"/>
            <a:ext cx="117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Peak BW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352800" y="3276600"/>
            <a:ext cx="0" cy="2209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57600" y="4191000"/>
            <a:ext cx="34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 is determined by algorithm</a:t>
            </a:r>
            <a:endParaRPr lang="en-US" b="1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038600" y="2743200"/>
            <a:ext cx="2057400" cy="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43400" y="2819400"/>
            <a:ext cx="198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err="1" smtClean="0"/>
              <a:t>vectorization</a:t>
            </a:r>
            <a:endParaRPr lang="en-US" b="1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524000" y="2286000"/>
            <a:ext cx="3429000" cy="259080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05000" y="4648200"/>
            <a:ext cx="146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err="1" smtClean="0"/>
              <a:t>prefetch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79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current many-core architectures </a:t>
            </a:r>
            <a:r>
              <a:rPr lang="en-US" dirty="0" smtClean="0">
                <a:solidFill>
                  <a:srgbClr val="0000FF"/>
                </a:solidFill>
              </a:rPr>
              <a:t>under </a:t>
            </a:r>
            <a:r>
              <a:rPr lang="en-US" dirty="0" smtClean="0">
                <a:solidFill>
                  <a:srgbClr val="0000FF"/>
                </a:solidFill>
              </a:rPr>
              <a:t>evaluation </a:t>
            </a:r>
            <a:r>
              <a:rPr lang="en-US" dirty="0" smtClean="0">
                <a:solidFill>
                  <a:srgbClr val="0000FF"/>
                </a:solidFill>
              </a:rPr>
              <a:t>at NCAR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2438399" cy="24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362200"/>
            <a:ext cx="3411702" cy="1869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310033"/>
            <a:ext cx="2438400" cy="1819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4724400"/>
            <a:ext cx="2121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IBM BG/Q</a:t>
            </a:r>
          </a:p>
          <a:p>
            <a:r>
              <a:rPr lang="en-US" dirty="0" smtClean="0"/>
              <a:t>Cores: </a:t>
            </a:r>
            <a:r>
              <a:rPr lang="en-US" b="1" dirty="0" smtClean="0">
                <a:solidFill>
                  <a:srgbClr val="FF0000"/>
                </a:solidFill>
              </a:rPr>
              <a:t>16 + 2</a:t>
            </a:r>
          </a:p>
          <a:p>
            <a:r>
              <a:rPr lang="en-US" dirty="0" smtClean="0"/>
              <a:t>Multithread: </a:t>
            </a:r>
            <a:r>
              <a:rPr lang="en-US" b="1" dirty="0" smtClean="0">
                <a:solidFill>
                  <a:srgbClr val="FF0000"/>
                </a:solidFill>
              </a:rPr>
              <a:t>4-way</a:t>
            </a:r>
          </a:p>
          <a:p>
            <a:r>
              <a:rPr lang="en-US" dirty="0" smtClean="0"/>
              <a:t>Coprocessor: no</a:t>
            </a:r>
          </a:p>
          <a:p>
            <a:r>
              <a:rPr lang="en-US" dirty="0" smtClean="0"/>
              <a:t>Boot Linux: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4800600"/>
            <a:ext cx="2224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Knights Corner</a:t>
            </a:r>
          </a:p>
          <a:p>
            <a:r>
              <a:rPr lang="en-US" dirty="0" smtClean="0"/>
              <a:t>Cores: 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Multithread: </a:t>
            </a:r>
            <a:r>
              <a:rPr lang="en-US" b="1" dirty="0" smtClean="0">
                <a:solidFill>
                  <a:srgbClr val="FF0000"/>
                </a:solidFill>
              </a:rPr>
              <a:t>4-way</a:t>
            </a:r>
          </a:p>
          <a:p>
            <a:r>
              <a:rPr lang="en-US" dirty="0" smtClean="0"/>
              <a:t>Coprocessor: yes</a:t>
            </a:r>
          </a:p>
          <a:p>
            <a:r>
              <a:rPr lang="en-US" dirty="0" smtClean="0"/>
              <a:t>Boot Linux: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4800600"/>
            <a:ext cx="2480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NVIDIA Fermi-&gt;</a:t>
            </a:r>
            <a:r>
              <a:rPr lang="en-US" dirty="0" err="1" smtClean="0"/>
              <a:t>Kepler</a:t>
            </a:r>
            <a:endParaRPr lang="en-US" dirty="0" smtClean="0"/>
          </a:p>
          <a:p>
            <a:r>
              <a:rPr lang="en-US" dirty="0" smtClean="0"/>
              <a:t>DP Cores: </a:t>
            </a:r>
            <a:r>
              <a:rPr lang="en-US" b="1" dirty="0" smtClean="0">
                <a:solidFill>
                  <a:srgbClr val="FF0000"/>
                </a:solidFill>
              </a:rPr>
              <a:t>512-&gt;832</a:t>
            </a:r>
          </a:p>
          <a:p>
            <a:r>
              <a:rPr lang="en-US" dirty="0" smtClean="0"/>
              <a:t>Multithread: </a:t>
            </a:r>
            <a:r>
              <a:rPr lang="en-US" b="1" dirty="0" smtClean="0">
                <a:solidFill>
                  <a:srgbClr val="FF0000"/>
                </a:solidFill>
              </a:rPr>
              <a:t>32-way</a:t>
            </a:r>
          </a:p>
          <a:p>
            <a:r>
              <a:rPr lang="en-US" dirty="0" smtClean="0"/>
              <a:t>Coprocessor: yes</a:t>
            </a:r>
          </a:p>
          <a:p>
            <a:r>
              <a:rPr lang="en-US" dirty="0" smtClean="0"/>
              <a:t>Boot Linux: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1237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Blue Gene/Q:  System on a Chip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F6D7D-7CDD-2C47-B8E3-7A6B0B3C8854}" type="slidenum">
              <a:rPr lang="en-US" smtClean="0">
                <a:latin typeface="Arial" pitchFamily="35" charset="0"/>
                <a:ea typeface="Arial" pitchFamily="35" charset="0"/>
                <a:cs typeface="Arial" pitchFamily="35" charset="0"/>
              </a:rPr>
              <a:pPr/>
              <a:t>24</a:t>
            </a:fld>
            <a:endParaRPr lang="en-US" smtClean="0">
              <a:latin typeface="Arial" pitchFamily="35" charset="0"/>
              <a:ea typeface="Arial" pitchFamily="35" charset="0"/>
              <a:cs typeface="Arial" pitchFamily="35" charset="0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6974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926012" y="1143000"/>
            <a:ext cx="421798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2000" b="1" dirty="0"/>
              <a:t>Vital Statistics</a:t>
            </a:r>
            <a:endParaRPr lang="en-US" sz="2000" b="1" dirty="0" smtClean="0"/>
          </a:p>
          <a:p>
            <a:pPr>
              <a:buFont typeface="Arial" pitchFamily="35" charset="0"/>
              <a:buChar char="•"/>
            </a:pPr>
            <a:r>
              <a:rPr lang="en-US" sz="2000" dirty="0" smtClean="0"/>
              <a:t> 45 </a:t>
            </a:r>
            <a:r>
              <a:rPr lang="en-US" sz="2000" dirty="0"/>
              <a:t>nm technology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clocked @ 1.6 GHz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Quad </a:t>
            </a:r>
            <a:r>
              <a:rPr lang="en-US" sz="2000" dirty="0" err="1"/>
              <a:t>FPU’s</a:t>
            </a:r>
            <a:r>
              <a:rPr lang="en-US" sz="2000" dirty="0"/>
              <a:t> (8 flops/clock tick)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16 user cores + </a:t>
            </a:r>
            <a:endParaRPr lang="en-US" sz="2000" dirty="0" smtClean="0"/>
          </a:p>
          <a:p>
            <a:pPr lvl="1">
              <a:buFont typeface="Arial" pitchFamily="35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system core </a:t>
            </a:r>
          </a:p>
          <a:p>
            <a:pPr lvl="1">
              <a:buFont typeface="Arial" pitchFamily="35" charset="0"/>
              <a:buChar char="•"/>
            </a:pPr>
            <a:r>
              <a:rPr lang="en-US" sz="2000" dirty="0" smtClean="0"/>
              <a:t>1 spare core</a:t>
            </a:r>
            <a:endParaRPr lang="en-US" sz="2000" dirty="0"/>
          </a:p>
          <a:p>
            <a:pPr>
              <a:buFont typeface="Arial" pitchFamily="35" charset="0"/>
              <a:buChar char="•"/>
            </a:pPr>
            <a:r>
              <a:rPr lang="en-US" sz="2000" dirty="0"/>
              <a:t> 128 flops/clock tick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204.8 GFLOPS/chip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55W/chip 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268 </a:t>
            </a:r>
            <a:r>
              <a:rPr lang="en-US" sz="2000" dirty="0" err="1"/>
              <a:t>pJ</a:t>
            </a:r>
            <a:r>
              <a:rPr lang="en-US" sz="2000" dirty="0"/>
              <a:t>/flop</a:t>
            </a:r>
          </a:p>
          <a:p>
            <a:pPr>
              <a:buFont typeface="Arial" pitchFamily="35" charset="0"/>
              <a:buChar char="•"/>
            </a:pPr>
            <a:r>
              <a:rPr lang="en-US" sz="2000" dirty="0"/>
              <a:t> 42.7 GB/sec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4876800" y="5334000"/>
            <a:ext cx="41063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>
                <a:solidFill>
                  <a:srgbClr val="FF0000"/>
                </a:solidFill>
              </a:rPr>
              <a:t>could be considered the </a:t>
            </a:r>
          </a:p>
          <a:p>
            <a:r>
              <a:rPr lang="en-US" dirty="0" err="1">
                <a:solidFill>
                  <a:srgbClr val="FF0000"/>
                </a:solidFill>
              </a:rPr>
              <a:t>Prius</a:t>
            </a:r>
            <a:r>
              <a:rPr lang="en-US" dirty="0">
                <a:solidFill>
                  <a:srgbClr val="FF0000"/>
                </a:solidFill>
              </a:rPr>
              <a:t> of modern day</a:t>
            </a:r>
            <a:r>
              <a:rPr lang="en-US" dirty="0" smtClean="0">
                <a:solidFill>
                  <a:srgbClr val="FF0000"/>
                </a:solidFill>
              </a:rPr>
              <a:t> multi</a:t>
            </a:r>
            <a:r>
              <a:rPr lang="en-US" dirty="0">
                <a:solidFill>
                  <a:srgbClr val="FF0000"/>
                </a:solidFill>
              </a:rPr>
              <a:t>-processor </a:t>
            </a:r>
          </a:p>
          <a:p>
            <a:r>
              <a:rPr lang="en-US" dirty="0">
                <a:solidFill>
                  <a:srgbClr val="FF0000"/>
                </a:solidFill>
              </a:rPr>
              <a:t>systems!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1219200" y="5867400"/>
            <a:ext cx="2852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 Gene/Q chip layout</a:t>
            </a:r>
          </a:p>
        </p:txBody>
      </p:sp>
    </p:spTree>
    <p:extLst>
      <p:ext uri="{BB962C8B-B14F-4D97-AF65-F5344CB8AC3E}">
        <p14:creationId xmlns:p14="http://schemas.microsoft.com/office/powerpoint/2010/main" val="394157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 dirty="0" smtClean="0"/>
              <a:t>Intel Xeon Phi</a:t>
            </a:r>
            <a:br>
              <a:rPr lang="en-US" dirty="0" smtClean="0"/>
            </a:br>
            <a:r>
              <a:rPr lang="en-US" dirty="0" smtClean="0"/>
              <a:t>Knights Corner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92150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r>
              <a:rPr lang="en-US" dirty="0" smtClean="0"/>
              <a:t>Bootable Many-core Processor Comparison: BG/Q and Xeon Phi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0022" y="1908555"/>
            <a:ext cx="3767328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Blue Gene/Q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3486" y="2794207"/>
            <a:ext cx="3767328" cy="4448347"/>
          </a:xfrm>
        </p:spPr>
        <p:txBody>
          <a:bodyPr>
            <a:normAutofit/>
          </a:bodyPr>
          <a:lstStyle/>
          <a:p>
            <a:r>
              <a:rPr lang="en-US" dirty="0" smtClean="0"/>
              <a:t>Cores: 16+2 / cross bar</a:t>
            </a:r>
          </a:p>
          <a:p>
            <a:r>
              <a:rPr lang="en-US" dirty="0" smtClean="0"/>
              <a:t>SMT Threads/core: 4</a:t>
            </a:r>
          </a:p>
          <a:p>
            <a:r>
              <a:rPr lang="en-US" dirty="0" smtClean="0"/>
              <a:t>Clock speed: 1.6 GHz</a:t>
            </a:r>
          </a:p>
          <a:p>
            <a:r>
              <a:rPr lang="en-US" dirty="0" smtClean="0"/>
              <a:t>Cache line: 64 bytes/128 bytes</a:t>
            </a:r>
          </a:p>
          <a:p>
            <a:r>
              <a:rPr lang="en-US" dirty="0" smtClean="0"/>
              <a:t>L1: 16K data + 16K instruction</a:t>
            </a:r>
          </a:p>
          <a:p>
            <a:r>
              <a:rPr lang="en-US" dirty="0" smtClean="0"/>
              <a:t>L2: 32 MB in 2 MB slices</a:t>
            </a:r>
          </a:p>
          <a:p>
            <a:r>
              <a:rPr lang="en-US" dirty="0" smtClean="0"/>
              <a:t>L1 miss to memory: 82 clocks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: up to 16 streams</a:t>
            </a:r>
          </a:p>
          <a:p>
            <a:r>
              <a:rPr lang="en-US" dirty="0" smtClean="0"/>
              <a:t>L2 miss to memory latency: 350 clocks away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36222" y="1984755"/>
            <a:ext cx="3767328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Xeon Phi (KNC)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819400"/>
            <a:ext cx="3767328" cy="4213436"/>
          </a:xfrm>
        </p:spPr>
        <p:txBody>
          <a:bodyPr>
            <a:normAutofit/>
          </a:bodyPr>
          <a:lstStyle/>
          <a:p>
            <a:r>
              <a:rPr lang="en-US" dirty="0" smtClean="0"/>
              <a:t>Cores: 61 / ring</a:t>
            </a:r>
          </a:p>
          <a:p>
            <a:r>
              <a:rPr lang="en-US" dirty="0" smtClean="0"/>
              <a:t>SMT Threads/core: 4</a:t>
            </a:r>
          </a:p>
          <a:p>
            <a:r>
              <a:rPr lang="en-US" dirty="0" smtClean="0"/>
              <a:t>Clock speed: 1.05 GHz</a:t>
            </a:r>
          </a:p>
          <a:p>
            <a:r>
              <a:rPr lang="en-US" dirty="0" smtClean="0"/>
              <a:t>Cache line: 64 bytes</a:t>
            </a:r>
          </a:p>
          <a:p>
            <a:r>
              <a:rPr lang="en-US" dirty="0" smtClean="0"/>
              <a:t>L1: 32K data</a:t>
            </a:r>
          </a:p>
          <a:p>
            <a:r>
              <a:rPr lang="en-US" dirty="0" smtClean="0"/>
              <a:t>L2: 32 MB in 512 KB slices</a:t>
            </a:r>
          </a:p>
          <a:p>
            <a:r>
              <a:rPr lang="en-US" dirty="0" smtClean="0"/>
              <a:t>L1 miss to memory: 25 clocks 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: both compiler and hardware</a:t>
            </a:r>
          </a:p>
          <a:p>
            <a:r>
              <a:rPr lang="en-US" dirty="0" smtClean="0"/>
              <a:t>L2 miss to memory:  300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1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79248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FF"/>
                </a:solidFill>
                <a:latin typeface="+mn-lt"/>
              </a:rPr>
              <a:t>NVIDIA </a:t>
            </a:r>
            <a:r>
              <a:rPr lang="en-US" sz="3600" i="1" dirty="0" err="1" smtClean="0">
                <a:solidFill>
                  <a:srgbClr val="0000FF"/>
                </a:solidFill>
                <a:latin typeface="+mn-lt"/>
              </a:rPr>
              <a:t>Kepler</a:t>
            </a:r>
            <a:r>
              <a:rPr lang="en-US" sz="3600" i="1" dirty="0" smtClean="0">
                <a:solidFill>
                  <a:srgbClr val="0000FF"/>
                </a:solidFill>
                <a:latin typeface="+mn-lt"/>
              </a:rPr>
              <a:t>  GK110 Architecture</a:t>
            </a:r>
            <a:endParaRPr lang="en-US" sz="3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3400" y="1066800"/>
            <a:ext cx="8763000" cy="4267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 SMX units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SMX has 64 DP; 192 SP; 32 load/store units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VIDIA-Kepler-pag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5992368" cy="42184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28800" y="4343400"/>
            <a:ext cx="2057400" cy="236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2286000"/>
            <a:ext cx="2133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38400" y="2286000"/>
            <a:ext cx="5562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4343400"/>
            <a:ext cx="5638800" cy="228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NVIDIA-Kepler-pag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239935"/>
            <a:ext cx="4114799" cy="46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Changes NVIDIA’s </a:t>
            </a:r>
            <a:r>
              <a:rPr lang="en-US" i="1" dirty="0" err="1" smtClean="0">
                <a:solidFill>
                  <a:srgbClr val="0000FF"/>
                </a:solidFill>
              </a:rPr>
              <a:t>Kepler</a:t>
            </a:r>
            <a:r>
              <a:rPr lang="en-US" i="1" dirty="0" smtClean="0">
                <a:solidFill>
                  <a:srgbClr val="0000FF"/>
                </a:solidFill>
              </a:rPr>
              <a:t> relative to Fermi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Content Placeholder 4" descr="Session_1_Posey_Part7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8" b="15148"/>
          <a:stretch>
            <a:fillRect/>
          </a:stretch>
        </p:blipFill>
        <p:spPr>
          <a:xfrm>
            <a:off x="762000" y="1981200"/>
            <a:ext cx="7924800" cy="4267200"/>
          </a:xfrm>
        </p:spPr>
      </p:pic>
    </p:spTree>
    <p:extLst>
      <p:ext uri="{BB962C8B-B14F-4D97-AF65-F5344CB8AC3E}">
        <p14:creationId xmlns:p14="http://schemas.microsoft.com/office/powerpoint/2010/main" val="428434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6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Kernel 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In short, where are you on the </a:t>
            </a:r>
            <a:br>
              <a:rPr lang="en-US" sz="3600" dirty="0" smtClean="0">
                <a:solidFill>
                  <a:srgbClr val="0000FF"/>
                </a:solidFill>
                <a:latin typeface="+mn-lt"/>
              </a:rPr>
            </a:b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Gartner Hype cycle ?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1"/>
            <a:ext cx="910337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Kernel 1: 4</a:t>
            </a:r>
            <a:r>
              <a:rPr lang="en-US" sz="3600" b="1" baseline="30000" dirty="0" smtClean="0">
                <a:solidFill>
                  <a:srgbClr val="0000FF"/>
                </a:solidFill>
                <a:latin typeface="+mn-lt"/>
              </a:rPr>
              <a:t>th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 order Gradient from Discontinuous Garlerkin Method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267200" cy="4951227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The problem</a:t>
            </a:r>
          </a:p>
          <a:p>
            <a:pPr lvl="1"/>
            <a:r>
              <a:rPr lang="en-US" sz="4000" dirty="0" smtClean="0"/>
              <a:t>Gradient calculation</a:t>
            </a:r>
          </a:p>
          <a:p>
            <a:pPr lvl="1"/>
            <a:r>
              <a:rPr lang="en-US" sz="4000" dirty="0" smtClean="0"/>
              <a:t>Small reusable arrays</a:t>
            </a:r>
          </a:p>
          <a:p>
            <a:pPr lvl="1"/>
            <a:r>
              <a:rPr lang="en-US" sz="4000" dirty="0" smtClean="0"/>
              <a:t>Many iterations</a:t>
            </a:r>
          </a:p>
          <a:p>
            <a:pPr marL="0" indent="0">
              <a:buNone/>
            </a:pPr>
            <a:r>
              <a:rPr lang="cs-CZ" dirty="0" smtClean="0"/>
              <a:t> do </a:t>
            </a:r>
            <a:r>
              <a:rPr lang="cs-CZ" dirty="0" err="1" smtClean="0"/>
              <a:t>it</a:t>
            </a:r>
            <a:r>
              <a:rPr lang="cs-CZ" dirty="0" smtClean="0"/>
              <a:t>=1,nit</a:t>
            </a:r>
          </a:p>
          <a:p>
            <a:pPr marL="0" indent="0">
              <a:buNone/>
            </a:pPr>
            <a:r>
              <a:rPr lang="cs-CZ" dirty="0" smtClean="0"/>
              <a:t>      </a:t>
            </a:r>
            <a:r>
              <a:rPr lang="cs-CZ" dirty="0"/>
              <a:t>do </a:t>
            </a:r>
            <a:r>
              <a:rPr lang="cs-CZ" dirty="0" err="1"/>
              <a:t>ie</a:t>
            </a:r>
            <a:r>
              <a:rPr lang="cs-CZ" dirty="0"/>
              <a:t>=1,nelem</a:t>
            </a:r>
          </a:p>
          <a:p>
            <a:pPr marL="0" indent="0">
              <a:buNone/>
            </a:pPr>
            <a:r>
              <a:rPr lang="cs-CZ" dirty="0"/>
              <a:t>         do </a:t>
            </a:r>
            <a:r>
              <a:rPr lang="cs-CZ" dirty="0" err="1"/>
              <a:t>ii</a:t>
            </a:r>
            <a:r>
              <a:rPr lang="cs-CZ" dirty="0"/>
              <a:t>=1,npts</a:t>
            </a:r>
          </a:p>
          <a:p>
            <a:pPr marL="400050" lvl="1" indent="0">
              <a:buNone/>
            </a:pPr>
            <a:r>
              <a:rPr lang="cs-CZ" dirty="0" smtClean="0"/>
              <a:t>...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do </a:t>
            </a:r>
            <a:r>
              <a:rPr lang="cs-CZ" dirty="0"/>
              <a:t>j = 1, </a:t>
            </a:r>
            <a:r>
              <a:rPr lang="cs-CZ" dirty="0" err="1"/>
              <a:t>nx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s1 = </a:t>
            </a:r>
            <a:r>
              <a:rPr lang="cs-CZ" dirty="0" err="1"/>
              <a:t>zero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do i = 1, </a:t>
            </a:r>
            <a:r>
              <a:rPr lang="cs-CZ" dirty="0" err="1"/>
              <a:t>nx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</a:t>
            </a:r>
            <a:r>
              <a:rPr lang="cs-CZ" dirty="0">
                <a:solidFill>
                  <a:srgbClr val="FF0000"/>
                </a:solidFill>
              </a:rPr>
              <a:t>s1 = s1 + (delta(</a:t>
            </a:r>
            <a:r>
              <a:rPr lang="cs-CZ" dirty="0" err="1">
                <a:solidFill>
                  <a:srgbClr val="FF0000"/>
                </a:solidFill>
              </a:rPr>
              <a:t>l,j</a:t>
            </a:r>
            <a:r>
              <a:rPr lang="cs-CZ" dirty="0">
                <a:solidFill>
                  <a:srgbClr val="FF0000"/>
                </a:solidFill>
              </a:rPr>
              <a:t>)*</a:t>
            </a:r>
            <a:r>
              <a:rPr lang="cs-CZ" dirty="0" err="1">
                <a:solidFill>
                  <a:srgbClr val="FF0000"/>
                </a:solidFill>
              </a:rPr>
              <a:t>flx</a:t>
            </a:r>
            <a:r>
              <a:rPr lang="cs-CZ" dirty="0">
                <a:solidFill>
                  <a:srgbClr val="FF0000"/>
                </a:solidFill>
              </a:rPr>
              <a:t>(i+(j-1)*</a:t>
            </a:r>
            <a:r>
              <a:rPr lang="cs-CZ" dirty="0" err="1">
                <a:solidFill>
                  <a:srgbClr val="FF0000"/>
                </a:solidFill>
              </a:rPr>
              <a:t>nx,ie</a:t>
            </a:r>
            <a:r>
              <a:rPr lang="cs-CZ" dirty="0">
                <a:solidFill>
                  <a:srgbClr val="FF0000"/>
                </a:solidFill>
              </a:rPr>
              <a:t>)*der(</a:t>
            </a:r>
            <a:r>
              <a:rPr lang="cs-CZ" dirty="0" err="1">
                <a:solidFill>
                  <a:srgbClr val="FF0000"/>
                </a:solidFill>
              </a:rPr>
              <a:t>i,k</a:t>
            </a:r>
            <a:r>
              <a:rPr lang="cs-CZ" dirty="0">
                <a:solidFill>
                  <a:srgbClr val="FF0000"/>
                </a:solidFill>
              </a:rPr>
              <a:t>) + &amp;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                            delta(</a:t>
            </a:r>
            <a:r>
              <a:rPr lang="cs-CZ" dirty="0" err="1">
                <a:solidFill>
                  <a:srgbClr val="FF0000"/>
                </a:solidFill>
              </a:rPr>
              <a:t>i,k</a:t>
            </a:r>
            <a:r>
              <a:rPr lang="cs-CZ" dirty="0">
                <a:solidFill>
                  <a:srgbClr val="FF0000"/>
                </a:solidFill>
              </a:rPr>
              <a:t>)*</a:t>
            </a:r>
            <a:r>
              <a:rPr lang="cs-CZ" dirty="0" err="1">
                <a:solidFill>
                  <a:srgbClr val="FF0000"/>
                </a:solidFill>
              </a:rPr>
              <a:t>fly</a:t>
            </a:r>
            <a:r>
              <a:rPr lang="cs-CZ" dirty="0">
                <a:solidFill>
                  <a:srgbClr val="FF0000"/>
                </a:solidFill>
              </a:rPr>
              <a:t>(i+(j-1)*</a:t>
            </a:r>
            <a:r>
              <a:rPr lang="cs-CZ" dirty="0" err="1">
                <a:solidFill>
                  <a:srgbClr val="FF0000"/>
                </a:solidFill>
              </a:rPr>
              <a:t>nx,ie</a:t>
            </a:r>
            <a:r>
              <a:rPr lang="cs-CZ" dirty="0">
                <a:solidFill>
                  <a:srgbClr val="FF0000"/>
                </a:solidFill>
              </a:rPr>
              <a:t>)*der(</a:t>
            </a:r>
            <a:r>
              <a:rPr lang="cs-CZ" dirty="0" err="1">
                <a:solidFill>
                  <a:srgbClr val="FF0000"/>
                </a:solidFill>
              </a:rPr>
              <a:t>j,l</a:t>
            </a:r>
            <a:r>
              <a:rPr lang="cs-CZ" dirty="0">
                <a:solidFill>
                  <a:srgbClr val="FF0000"/>
                </a:solidFill>
              </a:rPr>
              <a:t>))*</a:t>
            </a:r>
            <a:r>
              <a:rPr lang="cs-CZ" dirty="0" err="1">
                <a:solidFill>
                  <a:srgbClr val="FF0000"/>
                </a:solidFill>
              </a:rPr>
              <a:t>gw</a:t>
            </a:r>
            <a:r>
              <a:rPr lang="cs-CZ" dirty="0">
                <a:solidFill>
                  <a:srgbClr val="FF0000"/>
                </a:solidFill>
              </a:rPr>
              <a:t>(i)</a:t>
            </a:r>
          </a:p>
          <a:p>
            <a:pPr marL="0" indent="0">
              <a:buNone/>
            </a:pPr>
            <a:r>
              <a:rPr lang="cs-CZ" dirty="0"/>
              <a:t>               end do  ! i </a:t>
            </a:r>
            <a:r>
              <a:rPr lang="cs-CZ" dirty="0" err="1"/>
              <a:t>loop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s2 = s2 + s1*</a:t>
            </a:r>
            <a:r>
              <a:rPr lang="cs-CZ" dirty="0" err="1"/>
              <a:t>gw</a:t>
            </a:r>
            <a:r>
              <a:rPr lang="cs-CZ" dirty="0"/>
              <a:t>(j)</a:t>
            </a:r>
          </a:p>
          <a:p>
            <a:pPr marL="0" indent="0">
              <a:buNone/>
            </a:pPr>
            <a:r>
              <a:rPr lang="cs-CZ" dirty="0"/>
              <a:t>            end do ! j </a:t>
            </a:r>
            <a:r>
              <a:rPr lang="cs-CZ" dirty="0" err="1"/>
              <a:t>loop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grad(</a:t>
            </a:r>
            <a:r>
              <a:rPr lang="cs-CZ" dirty="0" err="1"/>
              <a:t>ii,ie</a:t>
            </a:r>
            <a:r>
              <a:rPr lang="cs-CZ" dirty="0"/>
              <a:t>) = s2</a:t>
            </a:r>
          </a:p>
          <a:p>
            <a:pPr marL="0" indent="0">
              <a:buNone/>
            </a:pPr>
            <a:r>
              <a:rPr lang="cs-CZ" dirty="0"/>
              <a:t>         end do ! i1 </a:t>
            </a:r>
            <a:r>
              <a:rPr lang="cs-CZ" dirty="0" err="1"/>
              <a:t>loop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end do ! </a:t>
            </a:r>
            <a:r>
              <a:rPr lang="cs-CZ" dirty="0" err="1" smtClean="0"/>
              <a:t>Ie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...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end 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Optimization result on CPU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98 GFLOPS(1 Socket)</a:t>
            </a:r>
          </a:p>
          <a:p>
            <a:pPr lvl="1"/>
            <a:r>
              <a:rPr lang="en-US" sz="1800" dirty="0" smtClean="0"/>
              <a:t>With Unroll &amp; AVX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2903" y="6370890"/>
            <a:ext cx="393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Assumes small arrays are loaded on Caches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6333" y="6551654"/>
            <a:ext cx="333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SIMD: Single Instruction and Multiple Data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36066" y="2655586"/>
            <a:ext cx="5007934" cy="3751564"/>
            <a:chOff x="4136066" y="2655586"/>
            <a:chExt cx="4667599" cy="3751564"/>
          </a:xfrm>
        </p:grpSpPr>
        <p:sp>
          <p:nvSpPr>
            <p:cNvPr id="6" name="Rectangle 5"/>
            <p:cNvSpPr/>
            <p:nvPr/>
          </p:nvSpPr>
          <p:spPr>
            <a:xfrm>
              <a:off x="5910621" y="3912065"/>
              <a:ext cx="130565" cy="20599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4258" y="5720671"/>
              <a:ext cx="150519" cy="6472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4777" y="5777113"/>
              <a:ext cx="1128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Performance Result</a:t>
              </a:r>
              <a:endParaRPr lang="en-US" sz="1400" dirty="0"/>
            </a:p>
          </p:txBody>
        </p:sp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6882885"/>
                </p:ext>
              </p:extLst>
            </p:nvPr>
          </p:nvGraphicFramePr>
          <p:xfrm>
            <a:off x="4136066" y="2655586"/>
            <a:ext cx="4665034" cy="3751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6128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r>
              <a:rPr lang="en-US" sz="3600" dirty="0" err="1" smtClean="0"/>
              <a:t>OpenACC</a:t>
            </a:r>
            <a:r>
              <a:rPr lang="en-US" sz="3600" dirty="0" smtClean="0"/>
              <a:t> DG Gradient Calculation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579357"/>
            <a:ext cx="5923516" cy="6278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600" b="1" dirty="0">
                <a:solidFill>
                  <a:srgbClr val="FF0000"/>
                </a:solidFill>
              </a:rPr>
              <a:t>!$</a:t>
            </a:r>
            <a:r>
              <a:rPr lang="en-US" sz="1600" b="1" dirty="0" err="1">
                <a:solidFill>
                  <a:srgbClr val="FF0000"/>
                </a:solidFill>
              </a:rPr>
              <a:t>acc</a:t>
            </a:r>
            <a:r>
              <a:rPr lang="en-US" sz="1600" b="1" dirty="0">
                <a:solidFill>
                  <a:srgbClr val="FF0000"/>
                </a:solidFill>
              </a:rPr>
              <a:t> data copy(</a:t>
            </a:r>
            <a:r>
              <a:rPr lang="en-US" sz="1600" b="1" dirty="0" err="1">
                <a:solidFill>
                  <a:srgbClr val="FF0000"/>
                </a:solidFill>
              </a:rPr>
              <a:t>flx,fly</a:t>
            </a:r>
            <a:r>
              <a:rPr lang="en-US" sz="1600" b="1" dirty="0">
                <a:solidFill>
                  <a:srgbClr val="FF0000"/>
                </a:solidFill>
              </a:rPr>
              <a:t>) create(grad) </a:t>
            </a:r>
            <a:r>
              <a:rPr lang="en-US" sz="1600" b="1" dirty="0" err="1">
                <a:solidFill>
                  <a:srgbClr val="FF0000"/>
                </a:solidFill>
              </a:rPr>
              <a:t>copyin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err="1">
                <a:solidFill>
                  <a:srgbClr val="FF0000"/>
                </a:solidFill>
              </a:rPr>
              <a:t>gw,der,delta,dt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      do it=1,nit</a:t>
            </a:r>
          </a:p>
          <a:p>
            <a:r>
              <a:rPr lang="en-US" sz="1600" b="1" dirty="0" smtClean="0">
                <a:solidFill>
                  <a:srgbClr val="0066FF"/>
                </a:solidFill>
              </a:rPr>
              <a:t>!$</a:t>
            </a:r>
            <a:r>
              <a:rPr lang="en-US" sz="1600" b="1" dirty="0" err="1">
                <a:solidFill>
                  <a:srgbClr val="0066FF"/>
                </a:solidFill>
              </a:rPr>
              <a:t>omp</a:t>
            </a:r>
            <a:r>
              <a:rPr lang="en-US" sz="1600" b="1" dirty="0">
                <a:solidFill>
                  <a:srgbClr val="0066FF"/>
                </a:solidFill>
              </a:rPr>
              <a:t> parallel do shared(</a:t>
            </a:r>
            <a:r>
              <a:rPr lang="en-US" sz="1600" b="1" dirty="0" err="1">
                <a:solidFill>
                  <a:srgbClr val="0066FF"/>
                </a:solidFill>
              </a:rPr>
              <a:t>flx,fly,grad</a:t>
            </a:r>
            <a:r>
              <a:rPr lang="en-US" sz="1600" b="1" dirty="0">
                <a:solidFill>
                  <a:srgbClr val="0066FF"/>
                </a:solidFill>
              </a:rPr>
              <a:t>) </a:t>
            </a:r>
            <a:r>
              <a:rPr lang="en-US" sz="1600" b="1" dirty="0" smtClean="0">
                <a:solidFill>
                  <a:srgbClr val="0066FF"/>
                </a:solidFill>
              </a:rPr>
              <a:t>private(</a:t>
            </a:r>
            <a:r>
              <a:rPr lang="en-US" sz="1600" b="1" dirty="0" err="1" smtClean="0">
                <a:solidFill>
                  <a:srgbClr val="0066FF"/>
                </a:solidFill>
              </a:rPr>
              <a:t>ie</a:t>
            </a:r>
            <a:r>
              <a:rPr lang="en-US" sz="1600" b="1" dirty="0" smtClean="0">
                <a:solidFill>
                  <a:srgbClr val="0066FF"/>
                </a:solidFill>
              </a:rPr>
              <a:t>, ii, ... so)</a:t>
            </a:r>
            <a:endParaRPr lang="en-US" sz="1600" b="1" dirty="0">
              <a:solidFill>
                <a:srgbClr val="0066FF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!$</a:t>
            </a:r>
            <a:r>
              <a:rPr lang="en-US" sz="1600" b="1" dirty="0" err="1">
                <a:solidFill>
                  <a:srgbClr val="FF0000"/>
                </a:solidFill>
              </a:rPr>
              <a:t>acc</a:t>
            </a:r>
            <a:r>
              <a:rPr lang="en-US" sz="1600" b="1" dirty="0">
                <a:solidFill>
                  <a:srgbClr val="FF0000"/>
                </a:solidFill>
              </a:rPr>
              <a:t> kernels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!$</a:t>
            </a:r>
            <a:r>
              <a:rPr lang="en-US" sz="1600" b="1" dirty="0" err="1">
                <a:solidFill>
                  <a:srgbClr val="FF0000"/>
                </a:solidFill>
              </a:rPr>
              <a:t>acc</a:t>
            </a:r>
            <a:r>
              <a:rPr lang="en-US" sz="1600" b="1" dirty="0">
                <a:solidFill>
                  <a:srgbClr val="FF0000"/>
                </a:solidFill>
              </a:rPr>
              <a:t> loop gang(</a:t>
            </a:r>
            <a:r>
              <a:rPr lang="en-US" sz="1600" b="1" dirty="0" err="1">
                <a:solidFill>
                  <a:srgbClr val="FF0000"/>
                </a:solidFill>
              </a:rPr>
              <a:t>ngangs</a:t>
            </a:r>
            <a:r>
              <a:rPr lang="en-US" sz="1600" b="1" dirty="0">
                <a:solidFill>
                  <a:srgbClr val="FF0000"/>
                </a:solidFill>
              </a:rPr>
              <a:t>) vector(</a:t>
            </a:r>
            <a:r>
              <a:rPr lang="en-US" sz="1600" b="1" dirty="0" err="1">
                <a:solidFill>
                  <a:srgbClr val="FF0000"/>
                </a:solidFill>
              </a:rPr>
              <a:t>neblk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/>
              <a:t>      do </a:t>
            </a:r>
            <a:r>
              <a:rPr lang="en-US" sz="1600" b="1" dirty="0" err="1"/>
              <a:t>ie</a:t>
            </a:r>
            <a:r>
              <a:rPr lang="en-US" sz="1600" b="1" dirty="0"/>
              <a:t>=1,nelem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!$</a:t>
            </a:r>
            <a:r>
              <a:rPr lang="en-US" sz="1600" b="1" dirty="0" err="1">
                <a:solidFill>
                  <a:srgbClr val="FF0000"/>
                </a:solidFill>
              </a:rPr>
              <a:t>acc</a:t>
            </a:r>
            <a:r>
              <a:rPr lang="en-US" sz="1600" b="1" dirty="0">
                <a:solidFill>
                  <a:srgbClr val="FF0000"/>
                </a:solidFill>
              </a:rPr>
              <a:t> loop vector(</a:t>
            </a:r>
            <a:r>
              <a:rPr lang="en-US" sz="1600" b="1" dirty="0" err="1">
                <a:solidFill>
                  <a:srgbClr val="FF0000"/>
                </a:solidFill>
              </a:rPr>
              <a:t>npts</a:t>
            </a:r>
            <a:r>
              <a:rPr lang="en-US" sz="1600" b="1" dirty="0">
                <a:solidFill>
                  <a:srgbClr val="FF0000"/>
                </a:solidFill>
              </a:rPr>
              <a:t>) private(s1</a:t>
            </a:r>
            <a:r>
              <a:rPr lang="en-US" sz="1600" b="1" dirty="0" smtClean="0">
                <a:solidFill>
                  <a:srgbClr val="FF0000"/>
                </a:solidFill>
              </a:rPr>
              <a:t>, s2, </a:t>
            </a:r>
            <a:r>
              <a:rPr lang="en-US" sz="1600" b="1" dirty="0" err="1" smtClean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, j, k, l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/>
              <a:t>         do ii=1,npts</a:t>
            </a:r>
          </a:p>
          <a:p>
            <a:r>
              <a:rPr lang="en-US" sz="1600" b="1" dirty="0"/>
              <a:t>            k=MODULO(ii-1,nx)+1</a:t>
            </a:r>
          </a:p>
          <a:p>
            <a:r>
              <a:rPr lang="en-US" sz="1600" b="1" dirty="0"/>
              <a:t>            l=(ii-1)/nx+1</a:t>
            </a:r>
          </a:p>
          <a:p>
            <a:r>
              <a:rPr lang="en-US" sz="1600" b="1" dirty="0"/>
              <a:t>            s2 = zero</a:t>
            </a:r>
          </a:p>
          <a:p>
            <a:r>
              <a:rPr lang="en-US" sz="1600" b="1" dirty="0"/>
              <a:t>            do j = 1, </a:t>
            </a:r>
            <a:r>
              <a:rPr lang="en-US" sz="1600" b="1" dirty="0" err="1"/>
              <a:t>nx</a:t>
            </a:r>
            <a:endParaRPr lang="en-US" sz="1600" b="1" dirty="0"/>
          </a:p>
          <a:p>
            <a:r>
              <a:rPr lang="en-US" sz="1600" b="1" dirty="0"/>
              <a:t>               s1 = zero</a:t>
            </a:r>
          </a:p>
          <a:p>
            <a:r>
              <a:rPr lang="en-US" sz="1600" b="1" dirty="0"/>
              <a:t>               do </a:t>
            </a:r>
            <a:r>
              <a:rPr lang="en-US" sz="1600" b="1" dirty="0" err="1"/>
              <a:t>i</a:t>
            </a:r>
            <a:r>
              <a:rPr lang="en-US" sz="1600" b="1" dirty="0"/>
              <a:t> = 1, </a:t>
            </a:r>
            <a:r>
              <a:rPr lang="en-US" sz="1600" b="1" dirty="0" err="1"/>
              <a:t>nx</a:t>
            </a:r>
            <a:endParaRPr lang="en-US" sz="1600" b="1" dirty="0"/>
          </a:p>
          <a:p>
            <a:r>
              <a:rPr lang="en-US" sz="1600" b="1" dirty="0"/>
              <a:t>                  s1 = s1 + (delta(</a:t>
            </a:r>
            <a:r>
              <a:rPr lang="en-US" sz="1600" b="1" dirty="0" err="1"/>
              <a:t>l,j</a:t>
            </a:r>
            <a:r>
              <a:rPr lang="en-US" sz="1600" b="1" dirty="0"/>
              <a:t>)*</a:t>
            </a:r>
            <a:r>
              <a:rPr lang="en-US" sz="1600" b="1" dirty="0" err="1"/>
              <a:t>flx</a:t>
            </a:r>
            <a:r>
              <a:rPr lang="en-US" sz="1600" b="1" dirty="0"/>
              <a:t>(</a:t>
            </a:r>
            <a:r>
              <a:rPr lang="en-US" sz="1600" b="1" dirty="0" err="1"/>
              <a:t>i</a:t>
            </a:r>
            <a:r>
              <a:rPr lang="en-US" sz="1600" b="1" dirty="0"/>
              <a:t>+(j-1)*</a:t>
            </a:r>
            <a:r>
              <a:rPr lang="en-US" sz="1600" b="1" dirty="0" err="1"/>
              <a:t>nx,ie</a:t>
            </a:r>
            <a:r>
              <a:rPr lang="en-US" sz="1600" b="1" dirty="0"/>
              <a:t>)*der(</a:t>
            </a:r>
            <a:r>
              <a:rPr lang="en-US" sz="1600" b="1" dirty="0" err="1"/>
              <a:t>i,k</a:t>
            </a:r>
            <a:r>
              <a:rPr lang="en-US" sz="1600" b="1" dirty="0"/>
              <a:t>) + &amp;</a:t>
            </a:r>
          </a:p>
          <a:p>
            <a:r>
              <a:rPr lang="en-US" sz="1600" b="1" dirty="0"/>
              <a:t>                             delta(</a:t>
            </a:r>
            <a:r>
              <a:rPr lang="en-US" sz="1600" b="1" dirty="0" err="1"/>
              <a:t>i,k</a:t>
            </a:r>
            <a:r>
              <a:rPr lang="en-US" sz="1600" b="1" dirty="0"/>
              <a:t>)*fly(</a:t>
            </a:r>
            <a:r>
              <a:rPr lang="en-US" sz="1600" b="1" dirty="0" err="1"/>
              <a:t>i</a:t>
            </a:r>
            <a:r>
              <a:rPr lang="en-US" sz="1600" b="1" dirty="0"/>
              <a:t>+(j-1)*</a:t>
            </a:r>
            <a:r>
              <a:rPr lang="en-US" sz="1600" b="1" dirty="0" err="1"/>
              <a:t>nx,ie</a:t>
            </a:r>
            <a:r>
              <a:rPr lang="en-US" sz="1600" b="1" dirty="0"/>
              <a:t>)*der(</a:t>
            </a:r>
            <a:r>
              <a:rPr lang="en-US" sz="1600" b="1" dirty="0" err="1"/>
              <a:t>j,l</a:t>
            </a:r>
            <a:r>
              <a:rPr lang="en-US" sz="1600" b="1" dirty="0"/>
              <a:t>))*</a:t>
            </a:r>
            <a:r>
              <a:rPr lang="en-US" sz="1600" b="1" dirty="0" err="1"/>
              <a:t>gw</a:t>
            </a:r>
            <a:r>
              <a:rPr lang="en-US" sz="1600" b="1" dirty="0"/>
              <a:t>(</a:t>
            </a:r>
            <a:r>
              <a:rPr lang="en-US" sz="1600" b="1" dirty="0" err="1"/>
              <a:t>i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               end do  ! </a:t>
            </a:r>
            <a:r>
              <a:rPr lang="en-US" sz="1600" b="1" dirty="0" err="1"/>
              <a:t>i</a:t>
            </a:r>
            <a:r>
              <a:rPr lang="en-US" sz="1600" b="1" dirty="0"/>
              <a:t> loop</a:t>
            </a:r>
          </a:p>
          <a:p>
            <a:r>
              <a:rPr lang="en-US" sz="1600" b="1" dirty="0"/>
              <a:t>               s2 = s2 + s1*</a:t>
            </a:r>
            <a:r>
              <a:rPr lang="en-US" sz="1600" b="1" dirty="0" err="1"/>
              <a:t>gw</a:t>
            </a:r>
            <a:r>
              <a:rPr lang="en-US" sz="1600" b="1" dirty="0"/>
              <a:t>(j) </a:t>
            </a:r>
          </a:p>
          <a:p>
            <a:r>
              <a:rPr lang="en-US" sz="1600" b="1" dirty="0"/>
              <a:t>            end do ! j loop</a:t>
            </a:r>
          </a:p>
          <a:p>
            <a:r>
              <a:rPr lang="en-US" sz="1600" b="1" dirty="0"/>
              <a:t>            grad(</a:t>
            </a:r>
            <a:r>
              <a:rPr lang="en-US" sz="1600" b="1" dirty="0" err="1"/>
              <a:t>ii,ie</a:t>
            </a:r>
            <a:r>
              <a:rPr lang="en-US" sz="1600" b="1" dirty="0"/>
              <a:t>) = s2</a:t>
            </a:r>
          </a:p>
          <a:p>
            <a:r>
              <a:rPr lang="en-US" sz="1600" b="1" dirty="0"/>
              <a:t>         end do ! i1 loop</a:t>
            </a:r>
          </a:p>
          <a:p>
            <a:r>
              <a:rPr lang="en-US" sz="1600" b="1" dirty="0"/>
              <a:t>      end do ! </a:t>
            </a:r>
            <a:r>
              <a:rPr lang="en-US" sz="1600" b="1" dirty="0" err="1"/>
              <a:t>ie</a:t>
            </a:r>
            <a:endParaRPr lang="en-US" sz="1600" b="1" dirty="0"/>
          </a:p>
          <a:p>
            <a:r>
              <a:rPr lang="en-US" sz="1600" b="1" dirty="0">
                <a:solidFill>
                  <a:srgbClr val="FF0000"/>
                </a:solidFill>
              </a:rPr>
              <a:t>!$</a:t>
            </a:r>
            <a:r>
              <a:rPr lang="en-US" sz="1600" b="1" dirty="0" err="1">
                <a:solidFill>
                  <a:srgbClr val="FF0000"/>
                </a:solidFill>
              </a:rPr>
              <a:t>acc</a:t>
            </a:r>
            <a:r>
              <a:rPr lang="en-US" sz="1600" b="1" dirty="0">
                <a:solidFill>
                  <a:srgbClr val="FF0000"/>
                </a:solidFill>
              </a:rPr>
              <a:t> end kernels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!$</a:t>
            </a:r>
            <a:r>
              <a:rPr lang="en-US" sz="1600" b="1" dirty="0" err="1">
                <a:solidFill>
                  <a:srgbClr val="0000FF"/>
                </a:solidFill>
              </a:rPr>
              <a:t>omp</a:t>
            </a:r>
            <a:r>
              <a:rPr lang="en-US" sz="1600" b="1" dirty="0">
                <a:solidFill>
                  <a:srgbClr val="0000FF"/>
                </a:solidFill>
              </a:rPr>
              <a:t> end parallel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38200"/>
            <a:ext cx="25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Initialize GPU data -&gt;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057400"/>
            <a:ext cx="220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Block elements -&gt;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295400"/>
            <a:ext cx="245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0066FF"/>
                </a:solidFill>
              </a:rPr>
              <a:t>OpenMP</a:t>
            </a:r>
            <a:r>
              <a:rPr lang="en-US" b="1" i="1" dirty="0" smtClean="0">
                <a:solidFill>
                  <a:srgbClr val="0066FF"/>
                </a:solidFill>
              </a:rPr>
              <a:t> directive -&gt;</a:t>
            </a:r>
            <a:endParaRPr lang="en-US" b="1" i="1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290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Warp element </a:t>
            </a:r>
            <a:r>
              <a:rPr lang="en-US" b="1" i="1" dirty="0" err="1" smtClean="0"/>
              <a:t>pts</a:t>
            </a:r>
            <a:r>
              <a:rPr lang="en-US" b="1" i="1" dirty="0" smtClean="0"/>
              <a:t> (16) -&gt;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3048000" y="4267200"/>
            <a:ext cx="5943600" cy="609600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Candidate for loop unrolling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1"/>
          </a:solidFill>
          <a:ln>
            <a:solidFill>
              <a:srgbClr val="E57200"/>
            </a:solidFill>
          </a:ln>
        </p:spPr>
        <p:txBody>
          <a:bodyPr/>
          <a:lstStyle/>
          <a:p>
            <a:r>
              <a:rPr lang="en-US" sz="4000" dirty="0" smtClean="0"/>
              <a:t>Initial optimization of </a:t>
            </a:r>
            <a:r>
              <a:rPr lang="en-US" sz="4000" dirty="0" smtClean="0"/>
              <a:t>a </a:t>
            </a:r>
            <a:r>
              <a:rPr lang="en-US" sz="4000" dirty="0" smtClean="0"/>
              <a:t>DG gradient </a:t>
            </a:r>
            <a:r>
              <a:rPr lang="en-US" sz="4000" dirty="0" smtClean="0"/>
              <a:t>kernel:</a:t>
            </a:r>
            <a:r>
              <a:rPr lang="en-US" sz="4000" dirty="0"/>
              <a:t> </a:t>
            </a:r>
            <a:r>
              <a:rPr lang="en-US" sz="4000" dirty="0" smtClean="0"/>
              <a:t>Xeon </a:t>
            </a:r>
            <a:r>
              <a:rPr lang="en-US" sz="4000" dirty="0" smtClean="0"/>
              <a:t>SB</a:t>
            </a:r>
            <a:r>
              <a:rPr lang="en-US" sz="4000" dirty="0" smtClean="0"/>
              <a:t>, Phi, </a:t>
            </a:r>
            <a:r>
              <a:rPr lang="en-US" sz="4000" dirty="0" smtClean="0"/>
              <a:t>and </a:t>
            </a:r>
            <a:r>
              <a:rPr lang="en-US" sz="4000" dirty="0" smtClean="0"/>
              <a:t>NVIDIA </a:t>
            </a:r>
            <a:r>
              <a:rPr lang="en-US" sz="4000" dirty="0" smtClean="0"/>
              <a:t>2070q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924800" cy="4498538"/>
          </a:xfrm>
          <a:prstGeom prst="rect">
            <a:avLst/>
          </a:prstGeom>
          <a:ln>
            <a:solidFill>
              <a:srgbClr val="E57200"/>
            </a:solidFill>
          </a:ln>
        </p:spPr>
      </p:pic>
    </p:spTree>
    <p:extLst>
      <p:ext uri="{BB962C8B-B14F-4D97-AF65-F5344CB8AC3E}">
        <p14:creationId xmlns:p14="http://schemas.microsoft.com/office/powerpoint/2010/main" val="35430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982133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735F9"/>
                </a:solidFill>
                <a:latin typeface="+mn-lt"/>
              </a:rPr>
              <a:t>DG gradient kernel using different</a:t>
            </a:r>
            <a:br>
              <a:rPr lang="en-US" sz="3600" i="1" dirty="0" smtClean="0">
                <a:solidFill>
                  <a:srgbClr val="0735F9"/>
                </a:solidFill>
                <a:latin typeface="+mn-lt"/>
              </a:rPr>
            </a:br>
            <a:r>
              <a:rPr lang="en-US" sz="3600" i="1" dirty="0" smtClean="0">
                <a:solidFill>
                  <a:srgbClr val="0735F9"/>
                </a:solidFill>
                <a:latin typeface="+mn-lt"/>
              </a:rPr>
              <a:t> programming models and platforms</a:t>
            </a:r>
            <a:endParaRPr lang="en-US" sz="3600" i="1" dirty="0">
              <a:solidFill>
                <a:srgbClr val="0735F9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048000" y="228600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 Flops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12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GFlops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focusy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6" t="-29154" r="-4616" b="3034"/>
          <a:stretch/>
        </p:blipFill>
        <p:spPr>
          <a:xfrm>
            <a:off x="228600" y="0"/>
            <a:ext cx="9144000" cy="6739467"/>
          </a:xfrm>
        </p:spPr>
      </p:pic>
      <p:sp>
        <p:nvSpPr>
          <p:cNvPr id="25" name="TextBox 24"/>
          <p:cNvSpPr txBox="1"/>
          <p:nvPr/>
        </p:nvSpPr>
        <p:spPr>
          <a:xfrm>
            <a:off x="3124200" y="1371600"/>
            <a:ext cx="194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Latency Limited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200400" y="1905000"/>
            <a:ext cx="1752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371600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BW limited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86400" y="1905000"/>
            <a:ext cx="1295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dg_kernel_CPU_GPU_MIC 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05240"/>
            <a:ext cx="1950908" cy="17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7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Sensitivity of DG-gradient results on many-core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0" y="1295400"/>
            <a:ext cx="8382000" cy="4267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OpenACC</a:t>
            </a:r>
            <a:r>
              <a:rPr lang="en-US" dirty="0" smtClean="0">
                <a:solidFill>
                  <a:schemeClr val="tx1"/>
                </a:solidFill>
              </a:rPr>
              <a:t> performance penalty because there is no “shared” memory placement capability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of shared construct in CUDA Fortran dramatically improved results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Xeon Phi results dramatically simply by moving thread initialization out of computation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Unrolling dramatically affected results for both Xeon products.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9248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latin typeface="+mj-lt"/>
              </a:rPr>
              <a:t>Thread Parallelism</a:t>
            </a:r>
            <a:endParaRPr lang="en-US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Questions </a:t>
            </a:r>
            <a:r>
              <a:rPr lang="en-US" sz="4000" dirty="0" smtClean="0">
                <a:latin typeface="+mn-lt"/>
              </a:rPr>
              <a:t>about Xeon Phi </a:t>
            </a:r>
            <a:r>
              <a:rPr lang="en-US" sz="4000" dirty="0" smtClean="0">
                <a:latin typeface="+mn-lt"/>
              </a:rPr>
              <a:t>threading</a:t>
            </a:r>
            <a:endParaRPr lang="en-US" sz="40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3916363"/>
          </a:xfrm>
        </p:spPr>
        <p:txBody>
          <a:bodyPr/>
          <a:lstStyle/>
          <a:p>
            <a:r>
              <a:rPr lang="en-US" dirty="0" smtClean="0"/>
              <a:t>How much benefit is obtained from symmetric multi-threading (SMT)?</a:t>
            </a:r>
          </a:p>
          <a:p>
            <a:r>
              <a:rPr lang="en-US" dirty="0" smtClean="0"/>
              <a:t>How should threads be mapped to processors to get optimal performance?</a:t>
            </a:r>
          </a:p>
          <a:p>
            <a:r>
              <a:rPr lang="en-US" dirty="0" smtClean="0"/>
              <a:t>Does under-subscription help avoid interference with kernel threads?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3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467"/>
            <a:ext cx="7924800" cy="1143000"/>
          </a:xfrm>
        </p:spPr>
        <p:txBody>
          <a:bodyPr/>
          <a:lstStyle/>
          <a:p>
            <a:r>
              <a:rPr lang="en-US" dirty="0" smtClean="0"/>
              <a:t>Thread mapping strategies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6324600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" y="4003152"/>
            <a:ext cx="9144000" cy="2846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4038600"/>
            <a:ext cx="11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Compact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2846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12954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Balanced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781800" y="4724400"/>
            <a:ext cx="1905000" cy="1219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9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hread performance on Xeon Phi</a:t>
            </a:r>
            <a:endParaRPr lang="en-US" sz="3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 descr="Screen Shot 2013-01-13 at 2.3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905000"/>
            <a:ext cx="9085163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066800"/>
            <a:ext cx="3520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pPr lvl="1" algn="ctr"/>
            <a:r>
              <a:rPr lang="en-US" b="1" dirty="0"/>
              <a:t> </a:t>
            </a:r>
            <a:r>
              <a:rPr lang="en-US" b="1" dirty="0" smtClean="0"/>
              <a:t>  Number of threads</a:t>
            </a:r>
          </a:p>
          <a:p>
            <a:pPr algn="ctr"/>
            <a:r>
              <a:rPr lang="en-US" b="1" dirty="0" smtClean="0"/>
              <a:t>61        122            183          244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371600"/>
            <a:ext cx="352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Number of threads</a:t>
            </a:r>
          </a:p>
          <a:p>
            <a:pPr algn="ctr"/>
            <a:r>
              <a:rPr lang="en-US" b="1" dirty="0" smtClean="0"/>
              <a:t>60        120            160          240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047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  <a:solidFill>
            <a:srgbClr val="FFFFFF"/>
          </a:solidFill>
          <a:ln>
            <a:solidFill>
              <a:srgbClr val="E57200"/>
            </a:solidFill>
          </a:ln>
        </p:spPr>
        <p:txBody>
          <a:bodyPr/>
          <a:lstStyle/>
          <a:p>
            <a:r>
              <a:rPr lang="en-US" sz="4000" i="1" dirty="0" smtClean="0"/>
              <a:t>Initial Observations: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525963"/>
          </a:xfrm>
          <a:ln>
            <a:solidFill>
              <a:srgbClr val="E57200"/>
            </a:solidFill>
          </a:ln>
        </p:spPr>
        <p:txBody>
          <a:bodyPr/>
          <a:lstStyle/>
          <a:p>
            <a:r>
              <a:rPr lang="en-US" sz="2800" b="0" dirty="0" smtClean="0"/>
              <a:t>Apples-to-apples comparisons are hard</a:t>
            </a:r>
          </a:p>
          <a:p>
            <a:r>
              <a:rPr lang="en-US" sz="2800" b="0" dirty="0" smtClean="0"/>
              <a:t>Our methodology is to </a:t>
            </a:r>
            <a:r>
              <a:rPr lang="en-US" sz="2800" dirty="0" smtClean="0">
                <a:solidFill>
                  <a:srgbClr val="FF0000"/>
                </a:solidFill>
              </a:rPr>
              <a:t>focus on </a:t>
            </a:r>
            <a:r>
              <a:rPr lang="en-US" sz="2800" dirty="0" smtClean="0">
                <a:solidFill>
                  <a:srgbClr val="FF0000"/>
                </a:solidFill>
              </a:rPr>
              <a:t>kernels and study</a:t>
            </a:r>
            <a:endParaRPr lang="en-US" sz="2800" b="0" dirty="0" smtClean="0"/>
          </a:p>
          <a:p>
            <a:pPr lvl="1"/>
            <a:r>
              <a:rPr lang="en-US" sz="2400" dirty="0"/>
              <a:t>S</a:t>
            </a:r>
            <a:r>
              <a:rPr lang="en-US" sz="2400" b="0" dirty="0" smtClean="0"/>
              <a:t>ocket-to-socket performance</a:t>
            </a:r>
          </a:p>
          <a:p>
            <a:pPr lvl="1"/>
            <a:r>
              <a:rPr lang="en-US" sz="2400" dirty="0" smtClean="0"/>
              <a:t>Like generations of HW (as closely as possible)</a:t>
            </a:r>
          </a:p>
          <a:p>
            <a:pPr lvl="1"/>
            <a:r>
              <a:rPr lang="en-US" sz="2400" b="0" dirty="0" smtClean="0"/>
              <a:t>Best (</a:t>
            </a:r>
            <a:r>
              <a:rPr lang="en-US" sz="2400" dirty="0" smtClean="0"/>
              <a:t>optimized) </a:t>
            </a:r>
            <a:r>
              <a:rPr lang="en-US" sz="2400" b="0" dirty="0" smtClean="0"/>
              <a:t>implementations </a:t>
            </a:r>
          </a:p>
          <a:p>
            <a:pPr lvl="1"/>
            <a:r>
              <a:rPr lang="en-US" sz="2400" dirty="0" smtClean="0"/>
              <a:t>Multiple programming models</a:t>
            </a:r>
            <a:endParaRPr lang="en-US" sz="2400" b="0" dirty="0" smtClean="0"/>
          </a:p>
          <a:p>
            <a:r>
              <a:rPr lang="en-US" sz="2800" b="0" dirty="0" smtClean="0"/>
              <a:t>2070q initially </a:t>
            </a:r>
            <a:r>
              <a:rPr lang="en-US" sz="2800" b="0" dirty="0" smtClean="0">
                <a:solidFill>
                  <a:srgbClr val="FF0000"/>
                </a:solidFill>
              </a:rPr>
              <a:t>6.5x</a:t>
            </a:r>
            <a:r>
              <a:rPr lang="en-US" sz="2800" b="0" dirty="0" smtClean="0"/>
              <a:t> Xeon SB and </a:t>
            </a:r>
            <a:r>
              <a:rPr lang="en-US" sz="2800" b="0" dirty="0" smtClean="0">
                <a:solidFill>
                  <a:srgbClr val="FF0000"/>
                </a:solidFill>
              </a:rPr>
              <a:t>3.25x</a:t>
            </a:r>
            <a:r>
              <a:rPr lang="en-US" sz="2800" b="0" dirty="0" smtClean="0"/>
              <a:t> Xeon Phi</a:t>
            </a:r>
          </a:p>
          <a:p>
            <a:r>
              <a:rPr lang="en-US" sz="2800" b="0" dirty="0" smtClean="0"/>
              <a:t>After optimization this drops to </a:t>
            </a:r>
            <a:r>
              <a:rPr lang="en-US" sz="2800" b="0" dirty="0" smtClean="0">
                <a:solidFill>
                  <a:srgbClr val="FF0000"/>
                </a:solidFill>
              </a:rPr>
              <a:t>1.7x</a:t>
            </a:r>
            <a:r>
              <a:rPr lang="en-US" sz="2800" b="0" dirty="0" smtClean="0"/>
              <a:t> and </a:t>
            </a:r>
            <a:r>
              <a:rPr lang="en-US" sz="2800" b="0" dirty="0" smtClean="0">
                <a:solidFill>
                  <a:srgbClr val="FF0000"/>
                </a:solidFill>
              </a:rPr>
              <a:t>1.1</a:t>
            </a:r>
            <a:r>
              <a:rPr lang="en-US" sz="2800" b="0" dirty="0" smtClean="0">
                <a:solidFill>
                  <a:srgbClr val="FF0000"/>
                </a:solidFill>
              </a:rPr>
              <a:t>x</a:t>
            </a:r>
            <a:r>
              <a:rPr lang="en-US" sz="2800" b="0" dirty="0" smtClean="0"/>
              <a:t> </a:t>
            </a:r>
            <a:endParaRPr lang="en-US" sz="2800" b="0" dirty="0" smtClean="0"/>
          </a:p>
          <a:p>
            <a:r>
              <a:rPr lang="en-US" sz="2800" b="0" dirty="0" smtClean="0"/>
              <a:t>Optimizations for Xeon Phi help SB and vice versa</a:t>
            </a:r>
          </a:p>
          <a:p>
            <a:r>
              <a:rPr lang="en-US" sz="2800" b="0" dirty="0" smtClean="0"/>
              <a:t>Optimized performance </a:t>
            </a:r>
            <a:r>
              <a:rPr lang="en-US" sz="2800" b="0" dirty="0" smtClean="0"/>
              <a:t>of kernels is much </a:t>
            </a:r>
            <a:r>
              <a:rPr lang="en-US" sz="2800" b="0" dirty="0" smtClean="0"/>
              <a:t>more sensitive</a:t>
            </a:r>
            <a:r>
              <a:rPr lang="en-US" sz="2800" b="0" dirty="0" smtClean="0"/>
              <a:t> </a:t>
            </a:r>
            <a:r>
              <a:rPr lang="en-US" sz="2800" b="0" dirty="0" smtClean="0"/>
              <a:t>than </a:t>
            </a:r>
            <a:r>
              <a:rPr lang="en-US" sz="2800" b="0" dirty="0" smtClean="0"/>
              <a:t>expected!</a:t>
            </a:r>
            <a:endParaRPr lang="en-US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9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Projected </a:t>
            </a:r>
            <a:r>
              <a:rPr lang="en-US" sz="3600" dirty="0" smtClean="0">
                <a:solidFill>
                  <a:srgbClr val="0000FF"/>
                </a:solidFill>
              </a:rPr>
              <a:t>Path </a:t>
            </a:r>
            <a:r>
              <a:rPr lang="en-US" sz="3600" dirty="0" smtClean="0">
                <a:solidFill>
                  <a:srgbClr val="0000FF"/>
                </a:solidFill>
              </a:rPr>
              <a:t>to the 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err="1" smtClean="0">
                <a:solidFill>
                  <a:srgbClr val="0000FF"/>
                </a:solidFill>
              </a:rPr>
              <a:t>Exascale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(10</a:t>
            </a:r>
            <a:r>
              <a:rPr lang="en-US" sz="3600" baseline="30000" dirty="0" smtClean="0">
                <a:solidFill>
                  <a:srgbClr val="0000FF"/>
                </a:solidFill>
              </a:rPr>
              <a:t>18</a:t>
            </a:r>
            <a:r>
              <a:rPr lang="en-US" sz="3600" dirty="0" smtClean="0">
                <a:solidFill>
                  <a:srgbClr val="0000FF"/>
                </a:solidFill>
              </a:rPr>
              <a:t> flops)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6576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228600" y="5105400"/>
            <a:ext cx="95250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28600" y="2895600"/>
            <a:ext cx="95250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228600" y="5486400"/>
            <a:ext cx="95250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6324600"/>
            <a:ext cx="513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Credit: Mike Ashworth, STFC, </a:t>
            </a:r>
            <a:r>
              <a:rPr lang="en-US" b="1" i="1" dirty="0" err="1" smtClean="0">
                <a:solidFill>
                  <a:srgbClr val="008000"/>
                </a:solidFill>
              </a:rPr>
              <a:t>Daresbury</a:t>
            </a:r>
            <a:r>
              <a:rPr lang="en-US" b="1" i="1" dirty="0" smtClean="0">
                <a:solidFill>
                  <a:srgbClr val="008000"/>
                </a:solidFill>
              </a:rPr>
              <a:t>, UK 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77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924800" cy="1143000"/>
          </a:xfrm>
        </p:spPr>
        <p:txBody>
          <a:bodyPr/>
          <a:lstStyle/>
          <a:p>
            <a:r>
              <a:rPr lang="en-US" i="1" dirty="0" smtClean="0"/>
              <a:t>Towards a Software Paradigm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05800" y="6172200"/>
            <a:ext cx="685800" cy="476250"/>
          </a:xfrm>
        </p:spPr>
        <p:txBody>
          <a:bodyPr/>
          <a:lstStyle/>
          <a:p>
            <a:fld id="{0EB9D6DC-BAEA-480F-9E64-DE3C36E75EB1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4" name="Straight Connector 3"/>
          <p:cNvCxnSpPr>
            <a:stCxn id="39" idx="0"/>
          </p:cNvCxnSpPr>
          <p:nvPr/>
        </p:nvCxnSpPr>
        <p:spPr>
          <a:xfrm flipV="1">
            <a:off x="6172200" y="1752600"/>
            <a:ext cx="0" cy="4572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693327" y="1757348"/>
            <a:ext cx="12806" cy="298449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21315" y="1747596"/>
            <a:ext cx="1" cy="278988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816626" y="1740907"/>
            <a:ext cx="12174" cy="27965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7" idx="2"/>
          </p:cNvCxnSpPr>
          <p:nvPr/>
        </p:nvCxnSpPr>
        <p:spPr>
          <a:xfrm flipH="1" flipV="1">
            <a:off x="7576170" y="1739465"/>
            <a:ext cx="43830" cy="321353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 txBox="1">
            <a:spLocks/>
          </p:cNvSpPr>
          <p:nvPr/>
        </p:nvSpPr>
        <p:spPr bwMode="auto">
          <a:xfrm>
            <a:off x="838200" y="25400"/>
            <a:ext cx="7543800" cy="889000"/>
          </a:xfrm>
          <a:prstGeom prst="rect">
            <a:avLst/>
          </a:prstGeom>
          <a:solidFill>
            <a:srgbClr val="FFFFFF"/>
          </a:solidFill>
          <a:ln w="9525">
            <a:solidFill>
              <a:srgbClr val="E572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 i="1">
                <a:solidFill>
                  <a:srgbClr val="0735F9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Spectrum of Execution Models</a:t>
            </a:r>
            <a:endParaRPr lang="en-US" sz="36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990600" y="2209800"/>
            <a:ext cx="1438054" cy="844550"/>
          </a:xfrm>
          <a:prstGeom prst="rect">
            <a:avLst/>
          </a:prstGeom>
          <a:solidFill>
            <a:srgbClr val="0073E5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400" i="1" dirty="0" smtClean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“Pure”</a:t>
            </a:r>
            <a:r>
              <a:rPr lang="en-US" sz="1400" i="1" kern="1200" dirty="0" smtClean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 </a:t>
            </a:r>
            <a:r>
              <a:rPr lang="en-US" sz="1400" i="1" kern="1200" dirty="0" err="1" smtClean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MultiCore</a:t>
            </a:r>
            <a:r>
              <a:rPr lang="en-US" sz="1400" i="1" kern="1200" dirty="0" smtClean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 computing</a:t>
            </a:r>
            <a:endParaRPr lang="en-US" sz="1400" i="1" kern="1200" dirty="0">
              <a:solidFill>
                <a:schemeClr val="bg1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590800" y="2209800"/>
            <a:ext cx="1337466" cy="838201"/>
          </a:xfrm>
          <a:prstGeom prst="rect">
            <a:avLst/>
          </a:prstGeom>
          <a:solidFill>
            <a:srgbClr val="0073E5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5369" indent="-225369" eaLnBrk="1" hangingPunct="1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Verdana" pitchFamily="34" charset="0"/>
              <a:buChar char="●"/>
              <a:defRPr sz="2000" b="0">
                <a:solidFill>
                  <a:schemeClr val="tx1"/>
                </a:solidFill>
                <a:effectLst/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569773" indent="-225369" eaLnBrk="1" hangingPunct="1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effectLst/>
              </a:defRPr>
            </a:lvl2pPr>
            <a:lvl3pPr marL="914172" indent="-225369" eaLnBrk="1" hangingPunct="1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/>
              </a:defRPr>
            </a:lvl3pPr>
            <a:lvl4pPr marL="1382368" indent="-239653" eaLnBrk="1" hangingPunct="1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1726768" indent="-230131" eaLnBrk="1" hangingPunct="1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183855" indent="-2301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640940" indent="-2301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098025" indent="-2301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555110" indent="-230131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000000"/>
              </a:buClr>
              <a:buFont typeface="Verdana" pitchFamily="34" charset="0"/>
              <a:buNone/>
            </a:pPr>
            <a:r>
              <a:rPr lang="en-US" sz="1400" b="1" i="1" dirty="0" smtClean="0">
                <a:solidFill>
                  <a:schemeClr val="bg1"/>
                </a:solidFill>
              </a:rPr>
              <a:t>Codes with accelerated </a:t>
            </a:r>
            <a:r>
              <a:rPr lang="en-US" sz="1400" b="1" i="1" dirty="0">
                <a:solidFill>
                  <a:schemeClr val="bg1"/>
                </a:solidFill>
              </a:rPr>
              <a:t>phases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934200" y="2209800"/>
            <a:ext cx="1411225" cy="838201"/>
          </a:xfrm>
          <a:prstGeom prst="rect">
            <a:avLst/>
          </a:prstGeom>
          <a:solidFill>
            <a:srgbClr val="0073E5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2000" b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1400" b="1" i="1" dirty="0" smtClean="0">
                <a:solidFill>
                  <a:schemeClr val="bg1"/>
                </a:solidFill>
              </a:rPr>
              <a:t>“Pure”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400" b="1" i="1" dirty="0" err="1" smtClean="0">
                <a:solidFill>
                  <a:schemeClr val="bg1"/>
                </a:solidFill>
              </a:rPr>
              <a:t>ManyCore</a:t>
            </a:r>
            <a:r>
              <a:rPr lang="en-US" sz="1400" b="1" i="1" dirty="0" smtClean="0">
                <a:solidFill>
                  <a:schemeClr val="bg1"/>
                </a:solidFill>
              </a:rPr>
              <a:t> computing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014816" y="2216149"/>
            <a:ext cx="1395384" cy="838201"/>
          </a:xfrm>
          <a:prstGeom prst="rect">
            <a:avLst/>
          </a:prstGeom>
          <a:solidFill>
            <a:srgbClr val="0073E5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2000" b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1400" b="1" i="1" dirty="0" smtClean="0">
                <a:solidFill>
                  <a:schemeClr val="bg1"/>
                </a:solidFill>
              </a:rPr>
              <a:t>Coupled components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76200" y="609600"/>
            <a:ext cx="9067800" cy="1524000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998111"/>
            <a:ext cx="215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MultiCore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-c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entric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990600"/>
            <a:ext cx="221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ManyCore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entric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0340" y="1462466"/>
            <a:ext cx="1611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Many-Core Hosted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1447800"/>
            <a:ext cx="1017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Symmetric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1462466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Offload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2510" y="1462466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Multi-core Hosted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11268" y="3886200"/>
            <a:ext cx="1209454" cy="997682"/>
          </a:xfrm>
          <a:prstGeom prst="roundRect">
            <a:avLst>
              <a:gd name="adj" fmla="val 6041"/>
            </a:avLst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Main( ){ do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Dynamics()</a:t>
            </a:r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MPI_*(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Physics(); }}</a:t>
            </a:r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161714" y="4953933"/>
            <a:ext cx="1352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667000" y="5029200"/>
            <a:ext cx="1138771" cy="1085264"/>
          </a:xfrm>
          <a:prstGeom prst="roundRect">
            <a:avLst>
              <a:gd name="adj" fmla="val 5923"/>
            </a:avLst>
          </a:prstGeom>
          <a:solidFill>
            <a:srgbClr val="33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 );</a:t>
            </a:r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71229" y="3886200"/>
            <a:ext cx="1209454" cy="999362"/>
          </a:xfrm>
          <a:prstGeom prst="roundRect">
            <a:avLst>
              <a:gd name="adj" fmla="val 6041"/>
            </a:avLst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Main( ){ do {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);</a:t>
            </a:r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MPI_*();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Physics(); }}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590800" y="4953000"/>
            <a:ext cx="1352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10400" y="5029200"/>
            <a:ext cx="1204457" cy="1091952"/>
          </a:xfrm>
          <a:prstGeom prst="roundRect">
            <a:avLst>
              <a:gd name="adj" fmla="val 5923"/>
            </a:avLst>
          </a:prstGeom>
          <a:solidFill>
            <a:srgbClr val="33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Main( ){ do {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Dynamics();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MPI_*();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Physics(); }}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010400" y="495300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114800" y="5002368"/>
            <a:ext cx="1219200" cy="1093632"/>
          </a:xfrm>
          <a:prstGeom prst="roundRect">
            <a:avLst>
              <a:gd name="adj" fmla="val 5923"/>
            </a:avLst>
          </a:prstGeom>
          <a:solidFill>
            <a:srgbClr val="3399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r>
              <a:rPr lang="en-US" sz="1400" b="1" i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Ocn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){ do {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Dynamics();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Physics(); 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Couple(); }}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14800" y="3886200"/>
            <a:ext cx="1209454" cy="990994"/>
          </a:xfrm>
          <a:prstGeom prst="roundRect">
            <a:avLst>
              <a:gd name="adj" fmla="val 6041"/>
            </a:avLst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r>
              <a:rPr lang="en-US" sz="1400" b="1" i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Atm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){ do {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Dynamics()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Physics(); </a:t>
            </a:r>
            <a:endParaRPr lang="en-US" sz="1400" b="1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Couple(); }</a:t>
            </a: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038600" y="4947245"/>
            <a:ext cx="1352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3"/>
          <p:cNvSpPr txBox="1">
            <a:spLocks/>
          </p:cNvSpPr>
          <p:nvPr/>
        </p:nvSpPr>
        <p:spPr>
          <a:xfrm>
            <a:off x="5486400" y="2209800"/>
            <a:ext cx="1371600" cy="838201"/>
          </a:xfrm>
          <a:prstGeom prst="rect">
            <a:avLst/>
          </a:prstGeom>
          <a:solidFill>
            <a:srgbClr val="0073E5">
              <a:alpha val="66000"/>
            </a:srgbClr>
          </a:solidFill>
          <a:ln w="28575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2000" b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sz="1400" b="1" i="1" dirty="0" smtClean="0">
                <a:solidFill>
                  <a:schemeClr val="bg1"/>
                </a:solidFill>
              </a:rPr>
              <a:t>Host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as Coprocessor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9015" y="1463955"/>
            <a:ext cx="140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Reverse Offload</a:t>
            </a:r>
            <a:endParaRPr lang="en-US" sz="1200" baseline="54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04667" y="5003857"/>
            <a:ext cx="1200933" cy="1092143"/>
          </a:xfrm>
          <a:prstGeom prst="roundRect">
            <a:avLst>
              <a:gd name="adj" fmla="val 5923"/>
            </a:avLst>
          </a:prstGeom>
          <a:solidFill>
            <a:srgbClr val="339966"/>
          </a:solidFill>
          <a:ln w="28575">
            <a:solidFill>
              <a:srgbClr val="408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Main( ){ do {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Dynamics();</a:t>
            </a:r>
          </a:p>
          <a:p>
            <a:pPr eaLnBrk="0" hangingPunct="0"/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MPI_*();</a:t>
            </a:r>
          </a:p>
          <a:p>
            <a:pPr eaLnBrk="0" hangingPunct="0"/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(); }}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428467" y="4948734"/>
            <a:ext cx="13528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9" idx="2"/>
          </p:cNvCxnSpPr>
          <p:nvPr/>
        </p:nvCxnSpPr>
        <p:spPr>
          <a:xfrm flipH="1" flipV="1">
            <a:off x="6172200" y="3048001"/>
            <a:ext cx="13394" cy="83819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rved Right Arrow 46"/>
          <p:cNvSpPr/>
          <p:nvPr/>
        </p:nvSpPr>
        <p:spPr>
          <a:xfrm>
            <a:off x="2438400" y="4267200"/>
            <a:ext cx="228600" cy="990600"/>
          </a:xfrm>
          <a:prstGeom prst="curvedRightArrow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urved Right Arrow 54"/>
          <p:cNvSpPr/>
          <p:nvPr/>
        </p:nvSpPr>
        <p:spPr>
          <a:xfrm>
            <a:off x="3886200" y="4724400"/>
            <a:ext cx="228600" cy="1066800"/>
          </a:xfrm>
          <a:prstGeom prst="curvedRightArrow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86400" y="3886200"/>
            <a:ext cx="1204457" cy="992674"/>
          </a:xfrm>
          <a:prstGeom prst="roundRect">
            <a:avLst>
              <a:gd name="adj" fmla="val 6041"/>
            </a:avLst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eaLnBrk="0" hangingPunct="0"/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400" b="1" i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μPhysics</a:t>
            </a:r>
            <a:r>
              <a:rPr lang="en-US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eaLnBrk="0" hangingPunct="0"/>
            <a:endParaRPr lang="en-US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Curved Right Arrow 60"/>
          <p:cNvSpPr/>
          <p:nvPr/>
        </p:nvSpPr>
        <p:spPr>
          <a:xfrm flipV="1">
            <a:off x="5257800" y="4495800"/>
            <a:ext cx="228600" cy="1295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4800600"/>
            <a:ext cx="627325" cy="3077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PCIe</a:t>
            </a:r>
            <a:endParaRPr lang="en-US" sz="1400" b="1" i="1" dirty="0" smtClean="0"/>
          </a:p>
        </p:txBody>
      </p:sp>
      <p:cxnSp>
        <p:nvCxnSpPr>
          <p:cNvPr id="75" name="Elbow Connector 74"/>
          <p:cNvCxnSpPr/>
          <p:nvPr/>
        </p:nvCxnSpPr>
        <p:spPr>
          <a:xfrm>
            <a:off x="6629400" y="5562600"/>
            <a:ext cx="304800" cy="1003271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72200" y="6488668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MPI direct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7810500" y="5981700"/>
            <a:ext cx="990600" cy="304800"/>
          </a:xfrm>
          <a:prstGeom prst="bentConnector3">
            <a:avLst>
              <a:gd name="adj1" fmla="val 2137"/>
            </a:avLst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66399" y="6522535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MPI direct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562600"/>
            <a:ext cx="104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Coproc</a:t>
            </a:r>
            <a:endParaRPr lang="en-US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9600" y="3505200"/>
            <a:ext cx="75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P</a:t>
            </a:r>
            <a:r>
              <a:rPr lang="en-US" b="1" i="1" dirty="0" err="1" smtClean="0"/>
              <a:t>roc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0582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4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9" grpId="0" animBg="1"/>
      <p:bldP spid="40" grpId="0"/>
      <p:bldP spid="41" grpId="0" animBg="1"/>
      <p:bldP spid="47" grpId="0" animBg="1"/>
      <p:bldP spid="55" grpId="0" animBg="1"/>
      <p:bldP spid="59" grpId="0" animBg="1"/>
      <p:bldP spid="61" grpId="0" animBg="1"/>
      <p:bldP spid="64" grpId="0" animBg="1"/>
      <p:bldP spid="81" grpId="0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Viability </a:t>
            </a:r>
            <a:r>
              <a:rPr lang="en-US" sz="3600" dirty="0">
                <a:solidFill>
                  <a:srgbClr val="0000FF"/>
                </a:solidFill>
              </a:rPr>
              <a:t>of the code refactoring strategies for many-core processors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8458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Five requirements of a viable porting strategy: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Identify parallelization paradigm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ingle source – especially in volatile sections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Portability – avoid/isolate vendor specifics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Verifiability – bit-for-bit </a:t>
            </a:r>
            <a:r>
              <a:rPr lang="en-US" sz="2800" dirty="0" smtClean="0"/>
              <a:t>CPU-GPU results ideal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Readability -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62400"/>
            <a:ext cx="72232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0"/>
              <a:t>9/7/11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i="1" dirty="0">
                <a:latin typeface="Arial" charset="0"/>
                <a:ea typeface="ＭＳ Ｐゴシック" charset="0"/>
                <a:cs typeface="ＭＳ Ｐゴシック" charset="0"/>
              </a:rPr>
              <a:t>GPU Fortran Compilers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Commercial directive-based compilers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CAPS HMPP 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100" dirty="0">
                <a:latin typeface="Arial" charset="0"/>
                <a:ea typeface="ＭＳ Ｐゴシック" charset="0"/>
              </a:rPr>
              <a:t>Generates CUDA-C and </a:t>
            </a:r>
            <a:r>
              <a:rPr lang="en-US" sz="2100" dirty="0" err="1">
                <a:latin typeface="Arial" charset="0"/>
                <a:ea typeface="ＭＳ Ｐゴシック" charset="0"/>
              </a:rPr>
              <a:t>OpenCL</a:t>
            </a:r>
            <a:endParaRPr lang="en-US" sz="21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70000"/>
              </a:lnSpc>
            </a:pPr>
            <a:r>
              <a:rPr lang="en-US" sz="2100" dirty="0">
                <a:latin typeface="Arial" charset="0"/>
                <a:ea typeface="ＭＳ Ｐゴシック" charset="0"/>
              </a:rPr>
              <a:t>Supports NVIDIA and AMD GPUs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Portland Group PGI Accelerator 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100" dirty="0">
                <a:latin typeface="Arial" charset="0"/>
                <a:ea typeface="ＭＳ Ｐゴシック" charset="0"/>
              </a:rPr>
              <a:t>Supports NVIDIA GPUs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100" dirty="0">
                <a:latin typeface="Arial" charset="0"/>
                <a:ea typeface="ＭＳ Ｐゴシック" charset="0"/>
              </a:rPr>
              <a:t>Previously used to accelerate WRF physics packages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F2C-ACC (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Govett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2008) directive-based compiler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“Application-specific” Fortran-&gt;CUDA-C compiler for performance evaluation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6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irective</a:t>
            </a:r>
            <a:r>
              <a:rPr lang="en-US" sz="26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-based </a:t>
            </a:r>
            <a:r>
              <a:rPr lang="en-US" sz="26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OpenACC</a:t>
            </a:r>
            <a:r>
              <a:rPr lang="en-US" sz="26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compilers</a:t>
            </a:r>
            <a:endParaRPr lang="en-US" sz="26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Cray, PGI, HMPP all support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Gotcha: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key features missing</a:t>
            </a:r>
          </a:p>
          <a:p>
            <a:pPr lvl="2">
              <a:lnSpc>
                <a:spcPct val="7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calling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 function from inside a parallel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region not in standard</a:t>
            </a:r>
          </a:p>
          <a:p>
            <a:pPr lvl="2">
              <a:lnSpc>
                <a:spcPct val="7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 syntax to access “shared” memory on GPU’s</a:t>
            </a:r>
            <a:endParaRPr lang="en-US" sz="20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D8ABFE-E60E-CF4D-AA43-2BC9BD1418DF}" type="slidenum">
              <a:rPr lang="en-US" sz="1000" b="0"/>
              <a:pPr eaLnBrk="1" hangingPunct="1"/>
              <a:t>43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2438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933"/>
            <a:ext cx="9144000" cy="982133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735F9"/>
                </a:solidFill>
                <a:latin typeface="+mn-lt"/>
              </a:rPr>
              <a:t>Some hope for </a:t>
            </a:r>
            <a:r>
              <a:rPr lang="en-US" sz="3600" i="1" dirty="0" smtClean="0">
                <a:solidFill>
                  <a:srgbClr val="0735F9"/>
                </a:solidFill>
                <a:latin typeface="+mn-lt"/>
              </a:rPr>
              <a:t>automated translation in these data – in CUDA Fortran</a:t>
            </a:r>
            <a:endParaRPr lang="en-US" sz="3600" i="1" dirty="0">
              <a:solidFill>
                <a:srgbClr val="0735F9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12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GFlops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focusy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6" t="-29154" r="-4616" b="3034"/>
          <a:stretch/>
        </p:blipFill>
        <p:spPr>
          <a:xfrm>
            <a:off x="228600" y="-16933"/>
            <a:ext cx="9144000" cy="6739467"/>
          </a:xfrm>
        </p:spPr>
      </p:pic>
      <p:sp>
        <p:nvSpPr>
          <p:cNvPr id="25" name="TextBox 24"/>
          <p:cNvSpPr txBox="1"/>
          <p:nvPr/>
        </p:nvSpPr>
        <p:spPr>
          <a:xfrm>
            <a:off x="3124200" y="1371600"/>
            <a:ext cx="194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Latency Limited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200400" y="1905000"/>
            <a:ext cx="1752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371600"/>
            <a:ext cx="13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BW limited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86400" y="1905000"/>
            <a:ext cx="1295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dg_kernel_CPU_GPU_MIC 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05240"/>
            <a:ext cx="1950908" cy="17527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67000" y="3200400"/>
            <a:ext cx="11430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2895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CUDA Fortran does pretty well!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5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r>
              <a:rPr lang="en-US" dirty="0" err="1" smtClean="0"/>
              <a:t>Heirarchical</a:t>
            </a:r>
            <a:r>
              <a:rPr lang="en-US" dirty="0" smtClean="0"/>
              <a:t> Programming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6764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600200"/>
            <a:ext cx="325725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Vector -&gt; </a:t>
            </a:r>
            <a:r>
              <a:rPr lang="en-US" b="1" dirty="0" smtClean="0">
                <a:solidFill>
                  <a:srgbClr val="000000"/>
                </a:solidFill>
              </a:rPr>
              <a:t>cache line or warp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3622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25908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8194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30480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35814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38100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40386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4267200"/>
            <a:ext cx="1371600" cy="228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57400" y="2590800"/>
            <a:ext cx="19050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Tile -&gt; </a:t>
            </a:r>
            <a:r>
              <a:rPr lang="en-US" b="1" dirty="0" smtClean="0"/>
              <a:t>thread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7010400" y="3581400"/>
            <a:ext cx="1371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0000" dir="5400000" sx="4000" sy="4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3810000"/>
            <a:ext cx="1371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0000" dir="5400000" sx="4000" sy="4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4038600"/>
            <a:ext cx="1371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0000" dir="5400000" sx="4000" sy="4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4267200"/>
            <a:ext cx="1371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0000" dir="5400000" sx="4000" sy="4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6400" y="4648200"/>
            <a:ext cx="13716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400" y="4876800"/>
            <a:ext cx="13716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5105400"/>
            <a:ext cx="13716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5334000"/>
            <a:ext cx="13716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10400" y="4648200"/>
            <a:ext cx="1371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10400" y="4876800"/>
            <a:ext cx="1371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5105400"/>
            <a:ext cx="1371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10400" y="5334000"/>
            <a:ext cx="1371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57400" y="4267200"/>
            <a:ext cx="251305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Patch -&gt; </a:t>
            </a:r>
            <a:r>
              <a:rPr lang="en-US" b="1" dirty="0" smtClean="0">
                <a:solidFill>
                  <a:srgbClr val="000000"/>
                </a:solidFill>
              </a:rPr>
              <a:t>MPI process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05400" y="3429000"/>
            <a:ext cx="3581400" cy="228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9000"/>
                </a:schemeClr>
              </a:gs>
              <a:gs pos="80000">
                <a:schemeClr val="accent1">
                  <a:shade val="93000"/>
                  <a:satMod val="130000"/>
                  <a:alpha val="19000"/>
                </a:schemeClr>
              </a:gs>
              <a:gs pos="100000">
                <a:schemeClr val="accent1">
                  <a:shade val="94000"/>
                  <a:satMod val="135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00800" y="5867400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Socket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39000" y="2895600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Core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39000" y="1600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SIMD unit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860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8467"/>
            <a:ext cx="79248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FF"/>
                </a:solidFill>
                <a:latin typeface="+mj-lt"/>
              </a:rPr>
              <a:t>GPU’s and Dynamics</a:t>
            </a:r>
            <a:endParaRPr lang="en-US" sz="36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2000" y="990600"/>
            <a:ext cx="8534400" cy="4267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Unstructured 3D dynamics solution: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thread </a:t>
            </a:r>
            <a:r>
              <a:rPr lang="en-US" dirty="0"/>
              <a:t>over </a:t>
            </a:r>
            <a:r>
              <a:rPr lang="en-US" dirty="0" smtClean="0"/>
              <a:t>z</a:t>
            </a:r>
            <a:endParaRPr lang="en-US" dirty="0"/>
          </a:p>
          <a:p>
            <a:pPr lvl="1"/>
            <a:r>
              <a:rPr lang="en-US" dirty="0" smtClean="0"/>
              <a:t>block </a:t>
            </a:r>
            <a:r>
              <a:rPr lang="en-US" dirty="0"/>
              <a:t>over x, </a:t>
            </a:r>
            <a:r>
              <a:rPr lang="en-US" dirty="0" smtClean="0"/>
              <a:t>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i.e. write code thusly: </a:t>
            </a:r>
          </a:p>
          <a:p>
            <a:pPr marL="457200" lvl="1" indent="0">
              <a:buNone/>
            </a:pPr>
            <a:r>
              <a:rPr lang="en-US" dirty="0"/>
              <a:t>do </a:t>
            </a:r>
            <a:r>
              <a:rPr lang="en-US" dirty="0" err="1"/>
              <a:t>i</a:t>
            </a:r>
            <a:r>
              <a:rPr lang="en-US" dirty="0"/>
              <a:t> = 1, </a:t>
            </a:r>
            <a:r>
              <a:rPr lang="en-US" dirty="0" err="1"/>
              <a:t>npts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do k=1, </a:t>
            </a:r>
            <a:r>
              <a:rPr lang="en-US" dirty="0" err="1"/>
              <a:t>nlev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     a(</a:t>
            </a:r>
            <a:r>
              <a:rPr lang="en-US" dirty="0" err="1"/>
              <a:t>k,i</a:t>
            </a:r>
            <a:r>
              <a:rPr lang="en-US" dirty="0"/>
              <a:t>) = b(</a:t>
            </a:r>
            <a:r>
              <a:rPr lang="en-US" dirty="0" err="1"/>
              <a:t>k,ia</a:t>
            </a:r>
            <a:r>
              <a:rPr lang="en-US" dirty="0"/>
              <a:t>(i,1))+…   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 err="1">
                <a:solidFill>
                  <a:srgbClr val="FF0000"/>
                </a:solidFill>
              </a:rPr>
              <a:t>ia</a:t>
            </a:r>
            <a:r>
              <a:rPr lang="en-US" dirty="0">
                <a:solidFill>
                  <a:srgbClr val="FF0000"/>
                </a:solidFill>
              </a:rPr>
              <a:t> encodes structure</a:t>
            </a:r>
          </a:p>
          <a:p>
            <a:pPr marL="457200" lvl="1" indent="0">
              <a:buNone/>
            </a:pPr>
            <a:r>
              <a:rPr lang="en-US" dirty="0"/>
              <a:t>      end do</a:t>
            </a:r>
          </a:p>
          <a:p>
            <a:pPr marL="457200" lvl="1" indent="0">
              <a:buNone/>
            </a:pPr>
            <a:r>
              <a:rPr lang="en-US" dirty="0"/>
              <a:t>end </a:t>
            </a:r>
            <a:r>
              <a:rPr lang="en-US" dirty="0" smtClean="0"/>
              <a:t>do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Some exceptions to this: </a:t>
            </a:r>
            <a:r>
              <a:rPr lang="en-US" dirty="0" smtClean="0">
                <a:solidFill>
                  <a:srgbClr val="FF0000"/>
                </a:solidFill>
              </a:rPr>
              <a:t>vertical summations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34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Dynamics&lt;-&gt;Physi</a:t>
            </a:r>
            <a:r>
              <a:rPr lang="en-US" dirty="0" smtClean="0"/>
              <a:t>cs Transposition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8229600" cy="39163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Embarrassing parallel phases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Some physics phases are EP in horizontal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Some </a:t>
            </a:r>
            <a:r>
              <a:rPr lang="en-US" sz="2400" dirty="0" err="1" smtClean="0">
                <a:solidFill>
                  <a:srgbClr val="FF0000"/>
                </a:solidFill>
              </a:rPr>
              <a:t>dycore</a:t>
            </a:r>
            <a:r>
              <a:rPr lang="en-US" sz="2400" dirty="0" smtClean="0">
                <a:solidFill>
                  <a:srgbClr val="FF0000"/>
                </a:solidFill>
              </a:rPr>
              <a:t> phases are EP in vertical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Transpose between is a low overhead optimization:</a:t>
            </a:r>
            <a:endParaRPr lang="en-US" sz="2400" dirty="0" smtClean="0"/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!ACC$REGION(&lt;</a:t>
            </a:r>
            <a:r>
              <a:rPr lang="en-US" sz="1400" dirty="0" err="1" smtClean="0">
                <a:latin typeface="Courier"/>
                <a:cs typeface="Courier"/>
              </a:rPr>
              <a:t>chunksize</a:t>
            </a:r>
            <a:r>
              <a:rPr lang="en-US" sz="1400" dirty="0" smtClean="0">
                <a:latin typeface="Courier"/>
                <a:cs typeface="Courier"/>
              </a:rPr>
              <a:t>&gt;,&lt;</a:t>
            </a:r>
            <a:r>
              <a:rPr lang="en-US" sz="1400" dirty="0" err="1" smtClean="0">
                <a:latin typeface="Courier"/>
                <a:cs typeface="Courier"/>
              </a:rPr>
              <a:t>nchunks</a:t>
            </a:r>
            <a:r>
              <a:rPr lang="en-US" sz="1400" dirty="0" smtClean="0">
                <a:latin typeface="Courier"/>
                <a:cs typeface="Courier"/>
              </a:rPr>
              <a:t>&gt;,&lt;</a:t>
            </a:r>
            <a:r>
              <a:rPr lang="en-US" sz="1400" dirty="0" err="1" smtClean="0">
                <a:latin typeface="Courier"/>
                <a:cs typeface="Courier"/>
              </a:rPr>
              <a:t>dynvars,physvars:none</a:t>
            </a:r>
            <a:r>
              <a:rPr lang="en-US" sz="1400" dirty="0" smtClean="0">
                <a:latin typeface="Courier"/>
                <a:cs typeface="Courier"/>
              </a:rPr>
              <a:t>&gt;) BEGIN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do </a:t>
            </a:r>
            <a:r>
              <a:rPr lang="en-US" sz="1400" dirty="0" err="1" smtClean="0">
                <a:latin typeface="Courier"/>
                <a:cs typeface="Courier"/>
              </a:rPr>
              <a:t>n</a:t>
            </a:r>
            <a:r>
              <a:rPr lang="en-US" sz="1400" dirty="0" smtClean="0">
                <a:latin typeface="Courier"/>
                <a:cs typeface="Courier"/>
              </a:rPr>
              <a:t>=1,nvars_dyn2phy   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! Loop over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dyn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vars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needed in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phy</a:t>
            </a:r>
            <a:endParaRPr lang="en-US" sz="14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do k=1,nz            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! Vertical loop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!ACC$DO PARALLEL (1)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do </a:t>
            </a:r>
            <a:r>
              <a:rPr lang="en-US" sz="1400" dirty="0" err="1" smtClean="0">
                <a:latin typeface="Courier"/>
                <a:cs typeface="Courier"/>
              </a:rPr>
              <a:t>nc</a:t>
            </a:r>
            <a:r>
              <a:rPr lang="en-US" sz="1400" dirty="0" smtClean="0">
                <a:latin typeface="Courier"/>
                <a:cs typeface="Courier"/>
              </a:rPr>
              <a:t>=1,nchunks    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!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Chunksize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nchunks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 &gt;= nip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!ACC$DO VECTOR (1)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  do </a:t>
            </a:r>
            <a:r>
              <a:rPr lang="en-US" sz="1400" dirty="0" err="1" smtClean="0">
                <a:latin typeface="Courier"/>
                <a:cs typeface="Courier"/>
              </a:rPr>
              <a:t>i</a:t>
            </a:r>
            <a:r>
              <a:rPr lang="en-US" sz="1400" dirty="0" smtClean="0">
                <a:latin typeface="Courier"/>
                <a:cs typeface="Courier"/>
              </a:rPr>
              <a:t>=1,chunksize 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! 128 is a good # for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chunksize</a:t>
            </a:r>
            <a:endParaRPr lang="en-US" sz="14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    </a:t>
            </a:r>
            <a:r>
              <a:rPr lang="en-US" sz="1400" dirty="0" err="1" smtClean="0">
                <a:latin typeface="Courier"/>
                <a:cs typeface="Courier"/>
              </a:rPr>
              <a:t>ipn</a:t>
            </a:r>
            <a:r>
              <a:rPr lang="en-US" sz="1400" dirty="0" smtClean="0">
                <a:latin typeface="Courier"/>
                <a:cs typeface="Courier"/>
              </a:rPr>
              <a:t> = min (</a:t>
            </a:r>
            <a:r>
              <a:rPr lang="en-US" sz="1400" dirty="0" err="1" smtClean="0">
                <a:latin typeface="Courier"/>
                <a:cs typeface="Courier"/>
              </a:rPr>
              <a:t>ipe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ips</a:t>
            </a:r>
            <a:r>
              <a:rPr lang="en-US" sz="1400" dirty="0" smtClean="0">
                <a:latin typeface="Courier"/>
                <a:cs typeface="Courier"/>
              </a:rPr>
              <a:t> + (c-1)*</a:t>
            </a:r>
            <a:r>
              <a:rPr lang="en-US" sz="1400" dirty="0" err="1" smtClean="0">
                <a:latin typeface="Courier"/>
                <a:cs typeface="Courier"/>
              </a:rPr>
              <a:t>chunksize</a:t>
            </a:r>
            <a:r>
              <a:rPr lang="en-US" sz="1400" dirty="0" smtClean="0">
                <a:latin typeface="Courier"/>
                <a:cs typeface="Courier"/>
              </a:rPr>
              <a:t> + (i-1))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   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physvars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i,nc,k,n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) =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dynvars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k,ipn,n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  end do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  end do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  end do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  end do</a:t>
            </a:r>
          </a:p>
          <a:p>
            <a:pPr>
              <a:buNone/>
            </a:pPr>
            <a:r>
              <a:rPr lang="en-US" sz="1400" dirty="0" smtClean="0">
                <a:latin typeface="Courier"/>
                <a:cs typeface="Courier"/>
              </a:rPr>
              <a:t>!ACC$REGION END</a:t>
            </a:r>
          </a:p>
          <a:p>
            <a:pPr>
              <a:buNone/>
            </a:pP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After Jim </a:t>
            </a:r>
            <a:r>
              <a:rPr lang="en-US" b="1" dirty="0" err="1" smtClean="0">
                <a:solidFill>
                  <a:srgbClr val="008000"/>
                </a:solidFill>
              </a:rPr>
              <a:t>Rosinski</a:t>
            </a:r>
            <a:r>
              <a:rPr lang="en-US" b="1" dirty="0" smtClean="0">
                <a:solidFill>
                  <a:srgbClr val="008000"/>
                </a:solidFill>
              </a:rPr>
              <a:t>, ESRL</a:t>
            </a:r>
          </a:p>
        </p:txBody>
      </p:sp>
    </p:spTree>
    <p:extLst>
      <p:ext uri="{BB962C8B-B14F-4D97-AF65-F5344CB8AC3E}">
        <p14:creationId xmlns:p14="http://schemas.microsoft.com/office/powerpoint/2010/main" val="40942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 sz="4000" dirty="0" smtClean="0"/>
              <a:t>Overlapping </a:t>
            </a:r>
            <a:r>
              <a:rPr lang="en-US" sz="4000" dirty="0" smtClean="0"/>
              <a:t>MPI boundary exchanges on a heterogeneous computer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6172200"/>
            <a:ext cx="685800" cy="476250"/>
          </a:xfrm>
        </p:spPr>
        <p:txBody>
          <a:bodyPr/>
          <a:lstStyle/>
          <a:p>
            <a:fld id="{0EB9D6DC-BAEA-480F-9E64-DE3C36E75EB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905000"/>
            <a:ext cx="3962400" cy="3581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057400"/>
            <a:ext cx="3657600" cy="327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667000"/>
            <a:ext cx="24384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2743200"/>
            <a:ext cx="2286000" cy="1905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2819400"/>
            <a:ext cx="2133600" cy="1752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2133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– Off-node facing halo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Blue </a:t>
            </a:r>
            <a:r>
              <a:rPr lang="en-US" dirty="0" smtClean="0"/>
              <a:t>– CPU compute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Orange –</a:t>
            </a:r>
            <a:r>
              <a:rPr lang="en-US" dirty="0" smtClean="0"/>
              <a:t> GPU-facing halo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– CPU facing halo pts.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dirty="0" smtClean="0"/>
              <a:t> – GPU compute pts.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62484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After Lin </a:t>
            </a:r>
            <a:r>
              <a:rPr lang="en-US" b="1" dirty="0" err="1" smtClean="0">
                <a:solidFill>
                  <a:srgbClr val="008000"/>
                </a:solidFill>
              </a:rPr>
              <a:t>Gan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Tian</a:t>
            </a:r>
            <a:r>
              <a:rPr lang="en-US" b="1" dirty="0" smtClean="0">
                <a:solidFill>
                  <a:srgbClr val="008000"/>
                </a:solidFill>
              </a:rPr>
              <a:t>-he 1A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1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1143000"/>
          </a:xfrm>
        </p:spPr>
        <p:txBody>
          <a:bodyPr/>
          <a:lstStyle/>
          <a:p>
            <a:r>
              <a:rPr lang="en-US" sz="4000" dirty="0" smtClean="0"/>
              <a:t>Overlapping MPI </a:t>
            </a:r>
            <a:r>
              <a:rPr lang="en-US" sz="4000" dirty="0" smtClean="0"/>
              <a:t>boundary exchanges on </a:t>
            </a:r>
            <a:r>
              <a:rPr lang="en-US" sz="4000" dirty="0" smtClean="0"/>
              <a:t>a heterogeneous computer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6172200"/>
            <a:ext cx="685800" cy="476250"/>
          </a:xfrm>
        </p:spPr>
        <p:txBody>
          <a:bodyPr/>
          <a:lstStyle/>
          <a:p>
            <a:fld id="{0EB9D6DC-BAEA-480F-9E64-DE3C36E75EB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905000"/>
            <a:ext cx="3962400" cy="3581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057400"/>
            <a:ext cx="3657600" cy="327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905000" cy="16763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2928730"/>
            <a:ext cx="1752600" cy="14908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2971800"/>
            <a:ext cx="1600200" cy="1371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2133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– Off-node facing halo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Blue </a:t>
            </a:r>
            <a:r>
              <a:rPr lang="en-US" dirty="0" smtClean="0"/>
              <a:t>– CPU compute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Orange –</a:t>
            </a:r>
            <a:r>
              <a:rPr lang="en-US" dirty="0" smtClean="0"/>
              <a:t> GPU-facing halo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– CPU facing halo pts.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dirty="0" smtClean="0"/>
              <a:t> – GPU compute pts.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791200"/>
            <a:ext cx="518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Amount of work assigned is a </a:t>
            </a:r>
            <a:r>
              <a:rPr lang="en-US" b="1" dirty="0" err="1" smtClean="0"/>
              <a:t>fn</a:t>
            </a:r>
            <a:r>
              <a:rPr lang="en-US" b="1" dirty="0" smtClean="0"/>
              <a:t> of relative </a:t>
            </a:r>
          </a:p>
          <a:p>
            <a:r>
              <a:rPr lang="en-US" b="1" dirty="0" smtClean="0"/>
              <a:t>speeds of network, front-end, and accelerator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1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143000"/>
          </a:xfrm>
        </p:spPr>
        <p:txBody>
          <a:bodyPr/>
          <a:lstStyle/>
          <a:p>
            <a:r>
              <a:rPr lang="en-US" sz="4000" i="1" dirty="0" smtClean="0">
                <a:solidFill>
                  <a:srgbClr val="0000FF"/>
                </a:solidFill>
              </a:rPr>
              <a:t>Why are we turning to many-core?</a:t>
            </a:r>
            <a:endParaRPr lang="en-US" sz="4000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62000" y="1371600"/>
            <a:ext cx="8382000" cy="3962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2005 processor clock speeds have stagnated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Why? </a:t>
            </a:r>
            <a:r>
              <a:rPr lang="en-US" dirty="0" smtClean="0">
                <a:solidFill>
                  <a:srgbClr val="FF0000"/>
                </a:solidFill>
              </a:rPr>
              <a:t>Power consumption </a:t>
            </a:r>
            <a:r>
              <a:rPr lang="en-US" dirty="0" smtClean="0">
                <a:solidFill>
                  <a:srgbClr val="000000"/>
                </a:solidFill>
              </a:rPr>
              <a:t>of high-GHz silicon</a:t>
            </a:r>
          </a:p>
          <a:p>
            <a:r>
              <a:rPr lang="en-US" dirty="0">
                <a:solidFill>
                  <a:schemeClr val="tx1"/>
                </a:solidFill>
              </a:rPr>
              <a:t>Many-core design emphasizes executing many concurrent threads slowly, rather than executing a single thread very quickly.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Where are we going? processors with </a:t>
            </a:r>
            <a:r>
              <a:rPr lang="en-US" dirty="0" smtClean="0">
                <a:solidFill>
                  <a:srgbClr val="FF0000"/>
                </a:solidFill>
              </a:rPr>
              <a:t>hundreds of cores and thousands of threads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r>
              <a:rPr lang="en-US" dirty="0" smtClean="0"/>
              <a:t>How Overlap 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 descr="Session_6_LinGan_Part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1524000"/>
            <a:ext cx="9110133" cy="3743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410200"/>
            <a:ext cx="170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After Lin </a:t>
            </a:r>
            <a:r>
              <a:rPr lang="en-US" b="1" i="1" dirty="0" err="1" smtClean="0">
                <a:solidFill>
                  <a:srgbClr val="008000"/>
                </a:solidFill>
              </a:rPr>
              <a:t>Gan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7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90613"/>
            <a:ext cx="4648200" cy="4546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  <a:ea typeface="Arial" pitchFamily="-111" charset="0"/>
              <a:cs typeface="Arial" pitchFamily="-111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ea typeface="Arial" pitchFamily="-111" charset="0"/>
                <a:cs typeface="Arial" pitchFamily="-111" charset="0"/>
              </a:rPr>
              <a:t>11-week Summer internship program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May – August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ea typeface="Arial" pitchFamily="-111" charset="0"/>
                <a:cs typeface="Arial" pitchFamily="-111" charset="0"/>
              </a:rPr>
              <a:t>Open to: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Upper division undergrads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Graduate students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ea typeface="Arial" pitchFamily="-111" charset="0"/>
                <a:cs typeface="Arial" pitchFamily="-111" charset="0"/>
              </a:rPr>
              <a:t>In Disciplines such as: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Computer Science and Software Engineering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Mechanical Engineering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Applied Math and Statistics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Earth System Science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ea typeface="Arial" pitchFamily="-111" charset="0"/>
                <a:cs typeface="Arial" pitchFamily="-111" charset="0"/>
              </a:rPr>
              <a:t>Support: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Travel, Housing, Per diem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11 weeks salary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Conference travel and Publication costs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ea typeface="Arial" pitchFamily="-111" charset="0"/>
                <a:cs typeface="Arial" pitchFamily="-111" charset="0"/>
              </a:rPr>
              <a:t>Number of interns selected: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ea typeface="Arial" pitchFamily="-111" charset="0"/>
                <a:cs typeface="Arial" pitchFamily="-111" charset="0"/>
              </a:rPr>
              <a:t>Typically ~15 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1676400" y="5334000"/>
            <a:ext cx="56388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For more information go to:</a:t>
            </a:r>
          </a:p>
          <a:p>
            <a:r>
              <a:rPr lang="en-US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www.cisl.ucar.edu</a:t>
            </a:r>
            <a:r>
              <a:rPr lang="en-US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siparcs</a:t>
            </a:r>
            <a:r>
              <a:rPr lang="en-US" sz="2800" b="1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endParaRPr lang="en-US" sz="32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990600" y="4648200"/>
            <a:ext cx="262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SIParCS</a:t>
            </a:r>
            <a:r>
              <a:rPr lang="en-US" b="1" dirty="0">
                <a:solidFill>
                  <a:srgbClr val="0000FF"/>
                </a:solidFill>
              </a:rPr>
              <a:t> Class of 2011</a:t>
            </a: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30" y="0"/>
            <a:ext cx="829145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Summer Internships in Parallel Computational Science: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Students work in NCAR’s Supercomputing Lab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a typeface="Arial" charset="0"/>
                <a:cs typeface="Arial" charset="0"/>
              </a:rPr>
              <a:t>with mentors on challenging R&amp;D projects</a:t>
            </a:r>
            <a:r>
              <a:rPr lang="en-US" sz="1800" b="1" dirty="0">
                <a:solidFill>
                  <a:srgbClr val="3366FF"/>
                </a:solidFill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414" name="Picture 10" descr="SIParCS2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975" y="1435100"/>
            <a:ext cx="47021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10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Thanks!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" name="Picture 3" descr="0589B2BA-C925-4E49-AA88-21C4D29640AA@ucar.ed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Why we’re turning to many-core:</a:t>
            </a:r>
            <a:br>
              <a:rPr lang="en-US" sz="3600" i="1" dirty="0" smtClean="0">
                <a:solidFill>
                  <a:srgbClr val="0000FF"/>
                </a:solidFill>
              </a:rPr>
            </a:br>
            <a:r>
              <a:rPr lang="en-US" sz="3600" i="1" dirty="0" smtClean="0">
                <a:solidFill>
                  <a:srgbClr val="0000FF"/>
                </a:solidFill>
              </a:rPr>
              <a:t>Energy to do a double precision FLOP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839200" cy="3916363"/>
          </a:xfrm>
        </p:spPr>
        <p:txBody>
          <a:bodyPr/>
          <a:lstStyle/>
          <a:p>
            <a:r>
              <a:rPr lang="en-US" dirty="0" smtClean="0"/>
              <a:t>Blue Fire (649 KW/59.7 TFLOPS)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10,873</a:t>
            </a:r>
            <a:r>
              <a:rPr lang="en-US" dirty="0" smtClean="0"/>
              <a:t> </a:t>
            </a:r>
            <a:r>
              <a:rPr lang="en-US" dirty="0" err="1" smtClean="0"/>
              <a:t>pJ</a:t>
            </a:r>
            <a:r>
              <a:rPr lang="en-US" dirty="0" smtClean="0"/>
              <a:t>/FLOP</a:t>
            </a:r>
          </a:p>
          <a:p>
            <a:r>
              <a:rPr lang="en-US" dirty="0" smtClean="0"/>
              <a:t>Yellowstone (1.9 </a:t>
            </a:r>
            <a:r>
              <a:rPr lang="en-US" dirty="0"/>
              <a:t>M</a:t>
            </a:r>
            <a:r>
              <a:rPr lang="en-US" dirty="0" smtClean="0"/>
              <a:t>W/1.5 PFLOPS)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1,490</a:t>
            </a:r>
            <a:r>
              <a:rPr lang="en-US" dirty="0" smtClean="0"/>
              <a:t> </a:t>
            </a:r>
            <a:r>
              <a:rPr lang="en-US" dirty="0" err="1" smtClean="0"/>
              <a:t>pJ</a:t>
            </a:r>
            <a:r>
              <a:rPr lang="en-US" dirty="0" smtClean="0"/>
              <a:t>/FLOP  (huge improvement!)</a:t>
            </a:r>
          </a:p>
          <a:p>
            <a:r>
              <a:rPr lang="en-US" dirty="0" smtClean="0"/>
              <a:t>Many-core systems:</a:t>
            </a:r>
          </a:p>
          <a:p>
            <a:pPr lvl="1"/>
            <a:r>
              <a:rPr lang="en-US" dirty="0" smtClean="0"/>
              <a:t>IBM Blue Gene/Q: </a:t>
            </a:r>
            <a:r>
              <a:rPr lang="en-US" dirty="0" smtClean="0">
                <a:solidFill>
                  <a:srgbClr val="FF0000"/>
                </a:solidFill>
              </a:rPr>
              <a:t>501</a:t>
            </a:r>
            <a:r>
              <a:rPr lang="en-US" dirty="0" smtClean="0"/>
              <a:t> </a:t>
            </a:r>
            <a:r>
              <a:rPr lang="en-US" dirty="0" err="1" smtClean="0"/>
              <a:t>pJ</a:t>
            </a:r>
            <a:r>
              <a:rPr lang="en-US" dirty="0" smtClean="0"/>
              <a:t>/FLOP </a:t>
            </a:r>
          </a:p>
          <a:p>
            <a:pPr lvl="1"/>
            <a:r>
              <a:rPr lang="en-US" dirty="0" smtClean="0"/>
              <a:t>NVIDIA KEPLER GPU: </a:t>
            </a:r>
            <a:r>
              <a:rPr lang="en-US" dirty="0" smtClean="0">
                <a:solidFill>
                  <a:srgbClr val="FF0000"/>
                </a:solidFill>
              </a:rPr>
              <a:t>200</a:t>
            </a:r>
            <a:r>
              <a:rPr lang="en-US" dirty="0" smtClean="0"/>
              <a:t> </a:t>
            </a:r>
            <a:r>
              <a:rPr lang="en-US" dirty="0" err="1" smtClean="0"/>
              <a:t>pJ</a:t>
            </a:r>
            <a:r>
              <a:rPr lang="en-US" dirty="0" smtClean="0"/>
              <a:t>/FLOP (estimated)</a:t>
            </a:r>
          </a:p>
          <a:p>
            <a:pPr lvl="1"/>
            <a:r>
              <a:rPr lang="en-US" dirty="0" err="1" smtClean="0"/>
              <a:t>Exascale</a:t>
            </a:r>
            <a:r>
              <a:rPr lang="en-US" dirty="0" smtClean="0"/>
              <a:t> target (DARPA): </a:t>
            </a:r>
            <a:r>
              <a:rPr lang="en-US" dirty="0" smtClean="0">
                <a:solidFill>
                  <a:srgbClr val="FF0000"/>
                </a:solidFill>
              </a:rPr>
              <a:t>68</a:t>
            </a:r>
            <a:r>
              <a:rPr lang="en-US" dirty="0" smtClean="0"/>
              <a:t> </a:t>
            </a:r>
            <a:r>
              <a:rPr lang="en-US" dirty="0" err="1" smtClean="0"/>
              <a:t>pJ</a:t>
            </a:r>
            <a:r>
              <a:rPr lang="en-US" dirty="0" smtClean="0"/>
              <a:t>/FLOP = 68 MW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7837-1293-7A4F-A148-7A3943D7F4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1143000"/>
          </a:xfrm>
        </p:spPr>
        <p:txBody>
          <a:bodyPr/>
          <a:lstStyle/>
          <a:p>
            <a:r>
              <a:rPr lang="en-US" sz="4000" i="1" dirty="0" smtClean="0">
                <a:solidFill>
                  <a:srgbClr val="0000FF"/>
                </a:solidFill>
                <a:latin typeface="+mn-lt"/>
              </a:rPr>
              <a:t>Heterogeneous, many-core</a:t>
            </a:r>
            <a:br>
              <a:rPr lang="en-US" sz="4000" i="1" dirty="0" smtClean="0">
                <a:solidFill>
                  <a:srgbClr val="0000FF"/>
                </a:solidFill>
                <a:latin typeface="+mn-lt"/>
              </a:rPr>
            </a:br>
            <a:r>
              <a:rPr lang="en-US" sz="4000" i="1" dirty="0" smtClean="0">
                <a:solidFill>
                  <a:srgbClr val="0000FF"/>
                </a:solidFill>
                <a:latin typeface="+mn-lt"/>
              </a:rPr>
              <a:t>co-processor </a:t>
            </a:r>
            <a:br>
              <a:rPr lang="en-US" sz="4000" i="1" dirty="0" smtClean="0">
                <a:solidFill>
                  <a:srgbClr val="0000FF"/>
                </a:solidFill>
                <a:latin typeface="+mn-lt"/>
              </a:rPr>
            </a:br>
            <a:r>
              <a:rPr lang="en-US" sz="4000" i="1" dirty="0" smtClean="0">
                <a:solidFill>
                  <a:srgbClr val="0000FF"/>
                </a:solidFill>
                <a:latin typeface="+mn-lt"/>
              </a:rPr>
              <a:t>node </a:t>
            </a:r>
            <a:r>
              <a:rPr lang="en-US" sz="4000" i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sz="4000" i="1" dirty="0" smtClean="0">
                <a:solidFill>
                  <a:srgbClr val="0000FF"/>
                </a:solidFill>
                <a:latin typeface="+mn-lt"/>
              </a:rPr>
              <a:t>rchitecture</a:t>
            </a:r>
            <a:endParaRPr lang="en-US" sz="4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68144" y="3933056"/>
            <a:ext cx="3096344" cy="13205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04048" y="2420888"/>
            <a:ext cx="4192" cy="320040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12160" y="2852936"/>
            <a:ext cx="1676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779912" y="3933056"/>
            <a:ext cx="1194792" cy="4192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511752" y="4123928"/>
            <a:ext cx="12192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740352" y="42763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40352" y="44287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40352" y="45811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740352" y="47335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2" idx="1"/>
          </p:cNvCxnSpPr>
          <p:nvPr/>
        </p:nvCxnSpPr>
        <p:spPr>
          <a:xfrm flipV="1">
            <a:off x="4991472" y="3310136"/>
            <a:ext cx="1020688" cy="4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04048" y="450912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2728" y="4110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57528" y="4110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62328" y="4110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9527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2575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623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1051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4099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147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051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099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147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051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4099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147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051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4099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147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2575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623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671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75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5623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671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Bent-Up Arrow 72"/>
          <p:cNvSpPr/>
          <p:nvPr/>
        </p:nvSpPr>
        <p:spPr>
          <a:xfrm>
            <a:off x="7668344" y="2636912"/>
            <a:ext cx="850392" cy="731520"/>
          </a:xfrm>
          <a:prstGeom prst="ben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98884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interconnect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638528" y="4872608"/>
            <a:ext cx="149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Accelerator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4572000" y="5733256"/>
            <a:ext cx="148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PCIe</a:t>
            </a:r>
            <a:r>
              <a:rPr lang="en-US" sz="2400" dirty="0" smtClean="0"/>
              <a:t> Bus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827584" y="55892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One or More Multicore Sockets</a:t>
            </a:r>
            <a:endParaRPr lang="en-US" sz="2400" dirty="0"/>
          </a:p>
        </p:txBody>
      </p:sp>
      <p:cxnSp>
        <p:nvCxnSpPr>
          <p:cNvPr id="99" name="Straight Connector 98"/>
          <p:cNvCxnSpPr>
            <a:endCxn id="27" idx="1"/>
          </p:cNvCxnSpPr>
          <p:nvPr/>
        </p:nvCxnSpPr>
        <p:spPr>
          <a:xfrm flipV="1">
            <a:off x="7092280" y="4504928"/>
            <a:ext cx="419472" cy="8384"/>
          </a:xfrm>
          <a:prstGeom prst="line">
            <a:avLst/>
          </a:prstGeom>
          <a:ln w="1936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179512" y="2708920"/>
            <a:ext cx="3744416" cy="25922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310408" y="2776736"/>
            <a:ext cx="914400" cy="914400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386608" y="2852936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843808" y="2852936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386608" y="3310136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843808" y="3310136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051720" y="4077072"/>
            <a:ext cx="1435224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2267744" y="4204320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67744" y="4356720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267744" y="4509120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267744" y="4661520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0" idx="2"/>
            <a:endCxn id="85" idx="0"/>
          </p:cNvCxnSpPr>
          <p:nvPr/>
        </p:nvCxnSpPr>
        <p:spPr>
          <a:xfrm>
            <a:off x="2767608" y="3691136"/>
            <a:ext cx="1724" cy="385936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180456" y="4813176"/>
            <a:ext cx="109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DRAM</a:t>
            </a:r>
            <a:endParaRPr lang="en-US" sz="2400" dirty="0"/>
          </a:p>
        </p:txBody>
      </p:sp>
      <p:sp>
        <p:nvSpPr>
          <p:cNvPr id="92" name="Rounded Rectangle 91"/>
          <p:cNvSpPr/>
          <p:nvPr/>
        </p:nvSpPr>
        <p:spPr>
          <a:xfrm>
            <a:off x="629425" y="2785120"/>
            <a:ext cx="914400" cy="914400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05625" y="286132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162825" y="286132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05625" y="331852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162825" y="331852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70737" y="4085456"/>
            <a:ext cx="1435224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586761" y="4212704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86761" y="4365104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86761" y="4517504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86761" y="4669904"/>
            <a:ext cx="98671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2"/>
            <a:endCxn id="97" idx="0"/>
          </p:cNvCxnSpPr>
          <p:nvPr/>
        </p:nvCxnSpPr>
        <p:spPr>
          <a:xfrm>
            <a:off x="1086625" y="3699520"/>
            <a:ext cx="1724" cy="385936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68288" y="4813176"/>
            <a:ext cx="109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DRAM</a:t>
            </a:r>
            <a:endParaRPr lang="en-US" sz="24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1115616" y="3933056"/>
            <a:ext cx="1656184" cy="0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6020544" y="4085456"/>
            <a:ext cx="3096344" cy="13205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7664152" y="4276328"/>
            <a:ext cx="12192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7892752" y="44287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892752" y="45811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892752" y="47335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892752" y="4885928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61051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4099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714728" y="42630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1051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4099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7147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2575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623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8671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2575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5623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8671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2575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5623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867128" y="44154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2575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5623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867128" y="47202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099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7147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019528" y="45678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409928" y="4872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6714728" y="4872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019528" y="4872608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6790928" y="5025008"/>
            <a:ext cx="149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Accelerator</a:t>
            </a:r>
            <a:endParaRPr lang="en-US" sz="2000" dirty="0"/>
          </a:p>
        </p:txBody>
      </p:sp>
      <p:cxnSp>
        <p:nvCxnSpPr>
          <p:cNvPr id="169" name="Straight Connector 168"/>
          <p:cNvCxnSpPr>
            <a:endCxn id="139" idx="1"/>
          </p:cNvCxnSpPr>
          <p:nvPr/>
        </p:nvCxnSpPr>
        <p:spPr>
          <a:xfrm flipV="1">
            <a:off x="7244680" y="4657328"/>
            <a:ext cx="419472" cy="8384"/>
          </a:xfrm>
          <a:prstGeom prst="line">
            <a:avLst/>
          </a:prstGeom>
          <a:ln w="1936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004048" y="4653136"/>
            <a:ext cx="1016496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47664" y="2996952"/>
            <a:ext cx="6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….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2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40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/>
      <p:bldP spid="138" grpId="0" animBg="1"/>
      <p:bldP spid="139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3867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The </a:t>
            </a:r>
            <a:r>
              <a:rPr lang="en-US" sz="4000" dirty="0" err="1" smtClean="0">
                <a:solidFill>
                  <a:srgbClr val="0000FF"/>
                </a:solidFill>
              </a:rPr>
              <a:t>PCIe</a:t>
            </a:r>
            <a:r>
              <a:rPr lang="en-US" sz="4000" dirty="0" smtClean="0">
                <a:solidFill>
                  <a:srgbClr val="0000FF"/>
                </a:solidFill>
              </a:rPr>
              <a:t> straw: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smtClean="0">
                <a:solidFill>
                  <a:srgbClr val="0000FF"/>
                </a:solidFill>
              </a:rPr>
              <a:t>how CPU’s talk to GPU’s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D6DC-BAEA-480F-9E64-DE3C36E75E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5367283" cy="51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67"/>
            <a:ext cx="8991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Prototypes of next-gen architectures are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here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and they </a:t>
            </a:r>
            <a:r>
              <a:rPr lang="en-US" sz="3600" dirty="0" smtClean="0">
                <a:solidFill>
                  <a:srgbClr val="0000FF"/>
                </a:solidFill>
              </a:rPr>
              <a:t>are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disruptive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BCDE-B00A-443A-941B-7F13DBA8C5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295400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XSEDE: TACC </a:t>
            </a:r>
            <a:r>
              <a:rPr lang="en-US" sz="2400" dirty="0" smtClean="0">
                <a:solidFill>
                  <a:srgbClr val="FF0000"/>
                </a:solidFill>
              </a:rPr>
              <a:t>Stampede</a:t>
            </a:r>
            <a:r>
              <a:rPr lang="en-US" sz="2400" dirty="0" smtClean="0"/>
              <a:t> (2013) </a:t>
            </a:r>
          </a:p>
          <a:p>
            <a:r>
              <a:rPr lang="en-US" sz="2400" dirty="0" smtClean="0"/>
              <a:t>	10 PF </a:t>
            </a:r>
          </a:p>
          <a:p>
            <a:r>
              <a:rPr lang="en-US" sz="2400" dirty="0" smtClean="0"/>
              <a:t>	Intel MIC +Intel Sandy Bridge</a:t>
            </a:r>
          </a:p>
          <a:p>
            <a:r>
              <a:rPr lang="en-US" sz="2400" dirty="0" err="1" smtClean="0"/>
              <a:t>DoE</a:t>
            </a:r>
            <a:r>
              <a:rPr lang="en-US" sz="2400" dirty="0" smtClean="0"/>
              <a:t>: ORNL </a:t>
            </a:r>
            <a:r>
              <a:rPr lang="en-US" sz="2400" dirty="0" smtClean="0">
                <a:solidFill>
                  <a:srgbClr val="FF0000"/>
                </a:solidFill>
              </a:rPr>
              <a:t>Titan</a:t>
            </a:r>
            <a:r>
              <a:rPr lang="en-US" sz="2400" dirty="0" smtClean="0"/>
              <a:t> (2012)</a:t>
            </a:r>
          </a:p>
          <a:p>
            <a:r>
              <a:rPr lang="en-US" sz="2400" dirty="0" smtClean="0"/>
              <a:t>	~20 PF</a:t>
            </a:r>
          </a:p>
          <a:p>
            <a:r>
              <a:rPr lang="en-US" sz="2400" dirty="0" smtClean="0"/>
              <a:t>	18K </a:t>
            </a:r>
            <a:r>
              <a:rPr lang="en-US" sz="2400" dirty="0" err="1" smtClean="0"/>
              <a:t>NVidia</a:t>
            </a:r>
            <a:r>
              <a:rPr lang="en-US" sz="2400" dirty="0" smtClean="0"/>
              <a:t>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</a:t>
            </a:r>
            <a:r>
              <a:rPr lang="en-US" sz="2400" dirty="0" err="1" smtClean="0"/>
              <a:t>GPU’s</a:t>
            </a:r>
            <a:r>
              <a:rPr lang="en-US" sz="2400" dirty="0" smtClean="0"/>
              <a:t> + AMD </a:t>
            </a:r>
            <a:r>
              <a:rPr lang="en-US" sz="2400" dirty="0" err="1" smtClean="0"/>
              <a:t>Interlagos</a:t>
            </a:r>
            <a:endParaRPr lang="en-US" sz="2400" dirty="0" smtClean="0"/>
          </a:p>
          <a:p>
            <a:r>
              <a:rPr lang="en-US" sz="2400" dirty="0" smtClean="0"/>
              <a:t>NSF Track 1: NCSA </a:t>
            </a:r>
            <a:r>
              <a:rPr lang="en-US" sz="2400" dirty="0" smtClean="0">
                <a:solidFill>
                  <a:srgbClr val="FF0000"/>
                </a:solidFill>
              </a:rPr>
              <a:t>Blue Waters</a:t>
            </a:r>
            <a:r>
              <a:rPr lang="en-US" sz="2400" dirty="0" smtClean="0"/>
              <a:t> (2012) </a:t>
            </a:r>
          </a:p>
          <a:p>
            <a:r>
              <a:rPr lang="en-US" sz="2400" dirty="0" smtClean="0"/>
              <a:t>	&gt;11.5 PF</a:t>
            </a:r>
          </a:p>
          <a:p>
            <a:r>
              <a:rPr lang="en-US" sz="2400" dirty="0" smtClean="0"/>
              <a:t>	AMD </a:t>
            </a:r>
            <a:r>
              <a:rPr lang="en-US" sz="2400" dirty="0" err="1" smtClean="0"/>
              <a:t>Interlagos</a:t>
            </a:r>
            <a:r>
              <a:rPr lang="en-US" sz="2400" dirty="0" smtClean="0"/>
              <a:t> + 3000 </a:t>
            </a:r>
            <a:r>
              <a:rPr lang="en-US" sz="2400" dirty="0" err="1" smtClean="0"/>
              <a:t>NVidia</a:t>
            </a:r>
            <a:r>
              <a:rPr lang="en-US" sz="2400" dirty="0" smtClean="0"/>
              <a:t>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</a:t>
            </a:r>
            <a:r>
              <a:rPr lang="en-US" sz="2400" dirty="0" err="1" smtClean="0"/>
              <a:t>GPU’s</a:t>
            </a:r>
            <a:endParaRPr lang="en-US" sz="2400" dirty="0" smtClean="0"/>
          </a:p>
          <a:p>
            <a:r>
              <a:rPr lang="en-US" sz="2400" dirty="0" err="1" smtClean="0"/>
              <a:t>DoE</a:t>
            </a:r>
            <a:r>
              <a:rPr lang="en-US" sz="2400" dirty="0" smtClean="0"/>
              <a:t>:  Argonne </a:t>
            </a:r>
            <a:r>
              <a:rPr lang="en-US" sz="2400" dirty="0" smtClean="0">
                <a:solidFill>
                  <a:srgbClr val="FF0000"/>
                </a:solidFill>
              </a:rPr>
              <a:t>Mira </a:t>
            </a:r>
            <a:r>
              <a:rPr lang="en-US" sz="2400" dirty="0" smtClean="0"/>
              <a:t>(2012)</a:t>
            </a:r>
          </a:p>
          <a:p>
            <a:r>
              <a:rPr lang="en-US" sz="2400" dirty="0" smtClean="0"/>
              <a:t>	9.2 PF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45,152 BG/Q System on a Chip (</a:t>
            </a:r>
            <a:r>
              <a:rPr lang="en-US" sz="2400" dirty="0" err="1" smtClean="0"/>
              <a:t>SoC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Picture 4" descr="tungurahua-volc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7" y="1295400"/>
            <a:ext cx="2667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4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l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is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5472</TotalTime>
  <Words>2745</Words>
  <Application>Microsoft Macintosh PowerPoint</Application>
  <PresentationFormat>On-screen Show (4:3)</PresentationFormat>
  <Paragraphs>495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cisl</vt:lpstr>
      <vt:lpstr>Are Many-core Processors  Useful for Weather and  Climate Modeling?   </vt:lpstr>
      <vt:lpstr>What do you think of when you think of many-core systems?</vt:lpstr>
      <vt:lpstr>In short, where are you on the  Gartner Hype cycle ?</vt:lpstr>
      <vt:lpstr>Projected Path to the  Exascale (1018 flops)</vt:lpstr>
      <vt:lpstr>Why are we turning to many-core?</vt:lpstr>
      <vt:lpstr>Why we’re turning to many-core: Energy to do a double precision FLOP</vt:lpstr>
      <vt:lpstr>Heterogeneous, many-core co-processor  node architecture</vt:lpstr>
      <vt:lpstr>The PCIe straw: how CPU’s talk to GPU’s</vt:lpstr>
      <vt:lpstr>Prototypes of next-gen architectures are  here and they are disruptive</vt:lpstr>
      <vt:lpstr>Current Pathways from Fortran to Many-core Hardware</vt:lpstr>
      <vt:lpstr>The Typical Trouble with Atmospheric Models and Accelerators</vt:lpstr>
      <vt:lpstr> The right and wrong way to measure, report, and think about many-core performance</vt:lpstr>
      <vt:lpstr>12 Ways to fool the masses  with GPUs</vt:lpstr>
      <vt:lpstr>12 Ways to fool the masses  with GPUs</vt:lpstr>
      <vt:lpstr>RRTMG radiative transfer code</vt:lpstr>
      <vt:lpstr>Nice Speed-ups!   But compared to what?</vt:lpstr>
      <vt:lpstr>OK, so how do we really program heterogeneous systems efficiently?</vt:lpstr>
      <vt:lpstr>Key questions that need to be addressed:</vt:lpstr>
      <vt:lpstr>Performance Characterization Methodologies</vt:lpstr>
      <vt:lpstr>Chip memory hierarchy</vt:lpstr>
      <vt:lpstr>Memory heirarchy comparison:  Xeon (SB) vs MIC Xeon Phi (KNC)</vt:lpstr>
      <vt:lpstr>Roofline Performance Model</vt:lpstr>
      <vt:lpstr>The current many-core architectures under evaluation at NCAR</vt:lpstr>
      <vt:lpstr>Blue Gene/Q:  System on a Chip</vt:lpstr>
      <vt:lpstr>Intel Xeon Phi Knights Corner Architecture</vt:lpstr>
      <vt:lpstr>Bootable Many-core Processor Comparison: BG/Q and Xeon Phi</vt:lpstr>
      <vt:lpstr>NVIDIA Kepler  GK110 Architecture</vt:lpstr>
      <vt:lpstr>Changes NVIDIA’s Kepler relative to Fermi</vt:lpstr>
      <vt:lpstr>Kernel Results</vt:lpstr>
      <vt:lpstr>Kernel 1: 4th order Gradient from Discontinuous Garlerkin Method</vt:lpstr>
      <vt:lpstr>OpenACC DG Gradient Calculation</vt:lpstr>
      <vt:lpstr>Initial optimization of a DG gradient kernel: Xeon SB, Phi, and NVIDIA 2070q</vt:lpstr>
      <vt:lpstr>DG gradient kernel using different  programming models and platforms</vt:lpstr>
      <vt:lpstr>Sensitivity of DG-gradient results on many-core</vt:lpstr>
      <vt:lpstr>Thread Parallelism</vt:lpstr>
      <vt:lpstr>Questions about Xeon Phi threading</vt:lpstr>
      <vt:lpstr>Thread mapping strategies </vt:lpstr>
      <vt:lpstr>Thread performance on Xeon Phi</vt:lpstr>
      <vt:lpstr>Initial Observations:</vt:lpstr>
      <vt:lpstr>Towards a Software Paradigm</vt:lpstr>
      <vt:lpstr>PowerPoint Presentation</vt:lpstr>
      <vt:lpstr>Viability of the code refactoring strategies for many-core processors </vt:lpstr>
      <vt:lpstr>GPU Fortran Compilers</vt:lpstr>
      <vt:lpstr>Some hope for automated translation in these data – in CUDA Fortran</vt:lpstr>
      <vt:lpstr>Heirarchical Programming Paradigm</vt:lpstr>
      <vt:lpstr>GPU’s and Dynamics</vt:lpstr>
      <vt:lpstr>Dynamics&lt;-&gt;Physics Transposition</vt:lpstr>
      <vt:lpstr>Overlapping MPI boundary exchanges on a heterogeneous computer</vt:lpstr>
      <vt:lpstr>Overlapping MPI boundary exchanges on a heterogeneous computer</vt:lpstr>
      <vt:lpstr>How Overlap Works</vt:lpstr>
      <vt:lpstr>PowerPoint Presentation</vt:lpstr>
      <vt:lpstr>Thanks! </vt:lpstr>
    </vt:vector>
  </TitlesOfParts>
  <Company>NCAR - 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NCAR</dc:title>
  <dc:creator>cmurray</dc:creator>
  <cp:lastModifiedBy>Richard Loft</cp:lastModifiedBy>
  <cp:revision>243</cp:revision>
  <cp:lastPrinted>2011-12-13T20:25:04Z</cp:lastPrinted>
  <dcterms:created xsi:type="dcterms:W3CDTF">2011-12-29T16:17:39Z</dcterms:created>
  <dcterms:modified xsi:type="dcterms:W3CDTF">2013-03-29T23:44:48Z</dcterms:modified>
</cp:coreProperties>
</file>