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70" r:id="rId13"/>
    <p:sldId id="271" r:id="rId14"/>
    <p:sldId id="272" r:id="rId15"/>
    <p:sldId id="265" r:id="rId16"/>
    <p:sldId id="273" r:id="rId17"/>
    <p:sldId id="277" r:id="rId18"/>
    <p:sldId id="278" r:id="rId19"/>
    <p:sldId id="266" r:id="rId20"/>
    <p:sldId id="274" r:id="rId21"/>
    <p:sldId id="275" r:id="rId22"/>
    <p:sldId id="276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27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1593850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24" name="Picture 13" descr="NNSAlogo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0" y="1676633"/>
            <a:ext cx="3768892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26864" y="1676633"/>
            <a:ext cx="2917136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920646" y="3517300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3044352" y="4430694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" name="Picture 6" descr="SNL_Stacked_Whit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" descr="SNL_Mott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7138" y="711359"/>
            <a:ext cx="539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pic>
        <p:nvPicPr>
          <p:cNvPr id="36" name="Picture 12" descr="NNSAlogo_Blac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912831" y="1676633"/>
            <a:ext cx="2176272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en-US" sz="1400" baseline="0" dirty="0" smtClean="0">
                <a:solidFill>
                  <a:schemeClr val="bg1">
                    <a:lumMod val="65000"/>
                  </a:schemeClr>
                </a:solidFill>
              </a:rPr>
              <a:t> replace these boxes with images open the slide master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593850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676633"/>
            <a:ext cx="3768892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676633"/>
            <a:ext cx="2286000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226864" y="1676633"/>
            <a:ext cx="2917136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517300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430694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7138" y="711359"/>
            <a:ext cx="539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pic>
        <p:nvPicPr>
          <p:cNvPr id="20" name="Picture 12" descr="NNSAlogo_Blac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0"/>
            <a:ext cx="9144000" cy="6612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456267"/>
            <a:ext cx="3768892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456267"/>
            <a:ext cx="2286000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226864" y="1456267"/>
            <a:ext cx="2917136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678173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591567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227748" y="601288"/>
            <a:ext cx="53931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pic>
        <p:nvPicPr>
          <p:cNvPr id="33" name="Picture 8" descr="SNL_color_stack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1" y="408000"/>
            <a:ext cx="1524000" cy="66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/>
        </p:nvSpPr>
        <p:spPr>
          <a:xfrm>
            <a:off x="0" y="3369731"/>
            <a:ext cx="9144000" cy="397933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7" name="Picture 12" descr="NNSAlogo_Black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0"/>
            <a:ext cx="9144000" cy="6612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0" y="3369731"/>
            <a:ext cx="9144000" cy="3089807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30A6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5" name="Picture 12" descr="NNSAlogo_Bl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456267"/>
            <a:ext cx="3768892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456267"/>
            <a:ext cx="2286000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226864" y="1456267"/>
            <a:ext cx="2917136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678173"/>
            <a:ext cx="7772400" cy="898198"/>
          </a:xfr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591567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227748" y="601288"/>
            <a:ext cx="53931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pic>
        <p:nvPicPr>
          <p:cNvPr id="33" name="Picture 8" descr="SNL_color_stack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34201" y="408000"/>
            <a:ext cx="1524000" cy="66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-1" y="4040484"/>
            <a:ext cx="2484223" cy="2817515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2484223" cy="893232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806432" y="-1"/>
            <a:ext cx="337567" cy="6857999"/>
          </a:xfrm>
          <a:prstGeom prst="rect">
            <a:avLst/>
          </a:prstGeom>
          <a:solidFill>
            <a:srgbClr val="9D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03737" y="6264797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989095"/>
            <a:ext cx="1359657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4502" y="1250965"/>
            <a:ext cx="5971187" cy="1233338"/>
          </a:xfrm>
        </p:spPr>
        <p:txBody>
          <a:bodyPr/>
          <a:lstStyle>
            <a:lvl1pPr algn="l">
              <a:lnSpc>
                <a:spcPts val="3800"/>
              </a:lnSpc>
              <a:defRPr>
                <a:solidFill>
                  <a:srgbClr val="9D8C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502" y="2588978"/>
            <a:ext cx="5641337" cy="593737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99" y="4339006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98048" y="5157318"/>
            <a:ext cx="970718" cy="1453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3" descr="NNSAlogo_Black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63683" y="5932869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14502" y="26517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0" y="2484303"/>
            <a:ext cx="2484222" cy="14679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72391" y="989095"/>
            <a:ext cx="1011831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693778" y="-1"/>
            <a:ext cx="77764" cy="685799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3" name="Picture 12" descr="NNSAlogo_Blac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039700" y="5921220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8522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571999" y="0"/>
            <a:ext cx="4572001" cy="2817515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1999" y="5964768"/>
            <a:ext cx="4572001" cy="893232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72001" y="2908379"/>
            <a:ext cx="1359657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1" name="Picture 6" descr="SNL_Stacked_Whit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3248" y="1488545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572000" y="4403587"/>
            <a:ext cx="4572000" cy="14679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44391" y="2908379"/>
            <a:ext cx="3099609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0800000">
            <a:off x="112655" y="-1"/>
            <a:ext cx="337567" cy="6857999"/>
          </a:xfrm>
          <a:prstGeom prst="rect">
            <a:avLst/>
          </a:prstGeom>
          <a:solidFill>
            <a:srgbClr val="9D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0353" y="6375406"/>
            <a:ext cx="3761580" cy="384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418" y="1250965"/>
            <a:ext cx="3789515" cy="1233338"/>
          </a:xfrm>
        </p:spPr>
        <p:txBody>
          <a:bodyPr/>
          <a:lstStyle>
            <a:lvl1pPr algn="l">
              <a:lnSpc>
                <a:spcPts val="3800"/>
              </a:lnSpc>
              <a:defRPr>
                <a:solidFill>
                  <a:srgbClr val="9D8C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418" y="2588978"/>
            <a:ext cx="3586315" cy="1085555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7" name="Picture 13" descr="NNSAlogo_Blac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957" y="6051407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418" y="265178"/>
            <a:ext cx="1029382" cy="28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10800000">
            <a:off x="1" y="-1"/>
            <a:ext cx="77764" cy="685799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3" name="Picture 12" descr="NNSAlogo_Blac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077974" y="6039758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SNL_motto_2 line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5332" y="1586652"/>
            <a:ext cx="1935484" cy="394494"/>
          </a:xfrm>
          <a:prstGeom prst="rect">
            <a:avLst/>
          </a:prstGeom>
        </p:spPr>
      </p:pic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13597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300" y="6166934"/>
            <a:ext cx="2133600" cy="476250"/>
          </a:xfrm>
          <a:ln/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8" name="Picture 8" descr="SNL_color_stack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01000" y="228600"/>
            <a:ext cx="936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9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8740"/>
            <a:ext cx="8229600" cy="484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9274" y="6166934"/>
            <a:ext cx="1490926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/>
                <a:cs typeface="Calibri"/>
              </a:defRPr>
            </a:lvl1pPr>
          </a:lstStyle>
          <a:p>
            <a:fld id="{2D8C8875-851F-48BB-AF35-D144F3742BA6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153150"/>
            <a:ext cx="6096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/>
                <a:cs typeface="Calibri"/>
              </a:defRPr>
            </a:lvl1pPr>
          </a:lstStyle>
          <a:p>
            <a:fld id="{A10B8874-B43C-4E5C-94E0-4DEC61C5532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/>
          <a:ea typeface="ＭＳ Ｐゴシック" charset="-128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02E54"/>
        </a:buClr>
        <a:buFont typeface="Wingdings" pitchFamily="-111" charset="2"/>
        <a:buChar char="§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Wingdings" pitchFamily="-111" charset="2"/>
        <a:buChar char="§"/>
        <a:defRPr sz="20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C78"/>
        </a:buClr>
        <a:buFont typeface="Wingdings" pitchFamily="-111" charset="2"/>
        <a:buChar char="§"/>
        <a:defRPr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32" y="1524000"/>
            <a:ext cx="1338384" cy="99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Rethinking the Union of Computed Tomography Reconstruction and GPGPU Computing for </a:t>
            </a:r>
            <a:r>
              <a:rPr lang="en-US" sz="2000" dirty="0" smtClean="0"/>
              <a:t>Industrial Applications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8760" y="4573223"/>
            <a:ext cx="6120578" cy="760777"/>
          </a:xfrm>
        </p:spPr>
        <p:txBody>
          <a:bodyPr>
            <a:normAutofit fontScale="47500" lnSpcReduction="20000"/>
          </a:bodyPr>
          <a:lstStyle/>
          <a:p>
            <a:r>
              <a:rPr lang="en-US" sz="2800" b="1" dirty="0" smtClean="0"/>
              <a:t>Edward S. Jimenez</a:t>
            </a:r>
          </a:p>
          <a:p>
            <a:r>
              <a:rPr lang="en-US" sz="2800" dirty="0" smtClean="0"/>
              <a:t>San Diego State University, Computational Science Research Center Colloquium Series</a:t>
            </a:r>
          </a:p>
          <a:p>
            <a:r>
              <a:rPr lang="en-US" sz="2800" dirty="0" smtClean="0"/>
              <a:t>March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2013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586888"/>
            <a:ext cx="1156585" cy="15360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414" y="1493694"/>
            <a:ext cx="1312786" cy="14768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814" y="1646094"/>
            <a:ext cx="1312786" cy="14768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214" y="1798494"/>
            <a:ext cx="1312786" cy="14768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59" y="1676400"/>
            <a:ext cx="1338384" cy="9906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59" y="1828800"/>
            <a:ext cx="1338384" cy="9906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67" y="1981200"/>
            <a:ext cx="1338384" cy="990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567" y="2133600"/>
            <a:ext cx="1338384" cy="9906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151" y="2286000"/>
            <a:ext cx="1338384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1675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/>
          <a:lstStyle/>
          <a:p>
            <a:r>
              <a:rPr lang="en-US" sz="1800" dirty="0" smtClean="0"/>
              <a:t>Supermicro workstation</a:t>
            </a:r>
          </a:p>
          <a:p>
            <a:pPr lvl="1"/>
            <a:r>
              <a:rPr lang="en-US" sz="1800" dirty="0" smtClean="0"/>
              <a:t>Dual Hexacore Intel Xeon X5690 @ 3.46 GHz w/ hyper threading</a:t>
            </a:r>
          </a:p>
          <a:p>
            <a:pPr lvl="1"/>
            <a:r>
              <a:rPr lang="en-US" sz="1800" dirty="0" smtClean="0"/>
              <a:t>192 GB RAM</a:t>
            </a:r>
          </a:p>
          <a:p>
            <a:pPr lvl="1"/>
            <a:r>
              <a:rPr lang="en-US" sz="1800" dirty="0" smtClean="0"/>
              <a:t>4 PCI-E 2.0 x16 slots</a:t>
            </a:r>
            <a:endParaRPr lang="en-US" sz="1800" dirty="0"/>
          </a:p>
          <a:p>
            <a:r>
              <a:rPr lang="en-US" sz="1800" dirty="0" smtClean="0"/>
              <a:t>2 NVidia S2090 Devices</a:t>
            </a:r>
          </a:p>
          <a:p>
            <a:pPr lvl="1"/>
            <a:r>
              <a:rPr lang="en-US" sz="1800" dirty="0" smtClean="0"/>
              <a:t>4 Tesla M2090 GPUs each (8 total)</a:t>
            </a:r>
          </a:p>
          <a:p>
            <a:pPr lvl="1"/>
            <a:r>
              <a:rPr lang="en-US" sz="1800" dirty="0" smtClean="0"/>
              <a:t>Connected via 4 PCI-E host interface cards</a:t>
            </a:r>
          </a:p>
          <a:p>
            <a:r>
              <a:rPr lang="en-US" sz="1800" dirty="0" smtClean="0"/>
              <a:t>M2090</a:t>
            </a:r>
          </a:p>
          <a:p>
            <a:pPr lvl="1"/>
            <a:r>
              <a:rPr lang="en-US" sz="1800" dirty="0" smtClean="0"/>
              <a:t>6 GB GDDR5 memory apiece</a:t>
            </a:r>
          </a:p>
          <a:p>
            <a:pPr lvl="1"/>
            <a:r>
              <a:rPr lang="en-US" sz="1800" dirty="0" smtClean="0"/>
              <a:t>16 streaming multiprocessors (SM)</a:t>
            </a:r>
          </a:p>
          <a:p>
            <a:pPr lvl="1"/>
            <a:r>
              <a:rPr lang="en-US" sz="1800" dirty="0" smtClean="0"/>
              <a:t>768 KB L2 Cache (load, store, and texture operations)</a:t>
            </a:r>
          </a:p>
          <a:p>
            <a:pPr lvl="1"/>
            <a:r>
              <a:rPr lang="en-US" sz="1800" dirty="0" smtClean="0"/>
              <a:t>32 Compute cores per SM</a:t>
            </a:r>
          </a:p>
          <a:p>
            <a:pPr lvl="1"/>
            <a:r>
              <a:rPr lang="en-US" sz="1800" dirty="0" smtClean="0"/>
              <a:t>48 KB L1 Memory (explicitly set, shared memory not used)</a:t>
            </a:r>
          </a:p>
          <a:p>
            <a:pPr lvl="1"/>
            <a:r>
              <a:rPr lang="en-US" sz="1800" dirty="0" smtClean="0"/>
              <a:t>8 KB Constant Memory and Texture Cache</a:t>
            </a:r>
          </a:p>
          <a:p>
            <a:r>
              <a:rPr lang="en-US" sz="2200" dirty="0" smtClean="0"/>
              <a:t>Two datasets tested</a:t>
            </a:r>
          </a:p>
          <a:p>
            <a:pPr lvl="1"/>
            <a:r>
              <a:rPr lang="en-US" sz="1800" dirty="0" smtClean="0"/>
              <a:t>64 Gigavoxels</a:t>
            </a:r>
          </a:p>
          <a:p>
            <a:pPr lvl="1"/>
            <a:r>
              <a:rPr lang="en-US" sz="1800" dirty="0" smtClean="0"/>
              <a:t>1 Teravoxel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9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Throughput 64 GV/ 1 GPU</a:t>
            </a:r>
            <a:endParaRPr lang="en-US" sz="36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3" y="1175886"/>
            <a:ext cx="6548437" cy="4920114"/>
          </a:xfrm>
        </p:spPr>
      </p:pic>
    </p:spTree>
    <p:extLst>
      <p:ext uri="{BB962C8B-B14F-4D97-AF65-F5344CB8AC3E}">
        <p14:creationId xmlns:p14="http://schemas.microsoft.com/office/powerpoint/2010/main" val="41221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Throughput 64 GV/ 8 GPUs</a:t>
            </a:r>
            <a:endParaRPr lang="en-US" sz="36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3" y="1175887"/>
            <a:ext cx="6548437" cy="4920113"/>
          </a:xfrm>
        </p:spPr>
      </p:pic>
    </p:spTree>
    <p:extLst>
      <p:ext uri="{BB962C8B-B14F-4D97-AF65-F5344CB8AC3E}">
        <p14:creationId xmlns:p14="http://schemas.microsoft.com/office/powerpoint/2010/main" val="304198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Throughput 1 TV/ 1 GPU</a:t>
            </a:r>
            <a:endParaRPr lang="en-US" sz="36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40" y="1175886"/>
            <a:ext cx="6532882" cy="4920114"/>
          </a:xfrm>
        </p:spPr>
      </p:pic>
    </p:spTree>
    <p:extLst>
      <p:ext uri="{BB962C8B-B14F-4D97-AF65-F5344CB8AC3E}">
        <p14:creationId xmlns:p14="http://schemas.microsoft.com/office/powerpoint/2010/main" val="36419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Throughput 1 TV/ 8 GPUs</a:t>
            </a:r>
            <a:endParaRPr lang="en-US" sz="36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3" y="1175887"/>
            <a:ext cx="6548436" cy="4920113"/>
          </a:xfrm>
        </p:spPr>
      </p:pic>
    </p:spTree>
    <p:extLst>
      <p:ext uri="{BB962C8B-B14F-4D97-AF65-F5344CB8AC3E}">
        <p14:creationId xmlns:p14="http://schemas.microsoft.com/office/powerpoint/2010/main" val="9822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L1 Cache Hit-rates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695" y="1231106"/>
            <a:ext cx="6272105" cy="4712494"/>
          </a:xfrm>
        </p:spPr>
      </p:pic>
    </p:spTree>
    <p:extLst>
      <p:ext uri="{BB962C8B-B14F-4D97-AF65-F5344CB8AC3E}">
        <p14:creationId xmlns:p14="http://schemas.microsoft.com/office/powerpoint/2010/main" val="23831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Results: L2 and Texture Cache Hit-rates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193" y="990600"/>
            <a:ext cx="6592207" cy="4952999"/>
          </a:xfrm>
        </p:spPr>
      </p:pic>
    </p:spTree>
    <p:extLst>
      <p:ext uri="{BB962C8B-B14F-4D97-AF65-F5344CB8AC3E}">
        <p14:creationId xmlns:p14="http://schemas.microsoft.com/office/powerpoint/2010/main" val="64982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r>
              <a:rPr lang="en-US" dirty="0"/>
              <a:t>Original Proposal</a:t>
            </a:r>
          </a:p>
          <a:p>
            <a:pPr lvl="1"/>
            <a:r>
              <a:rPr lang="en-US" dirty="0"/>
              <a:t>Create a HPC Multi GPU-based approach to </a:t>
            </a:r>
            <a:r>
              <a:rPr lang="en-US" dirty="0" smtClean="0"/>
              <a:t>reconstruction</a:t>
            </a:r>
          </a:p>
          <a:p>
            <a:pPr lvl="2"/>
            <a:r>
              <a:rPr lang="en-US" dirty="0" smtClean="0"/>
              <a:t>Created Flexible Implementation</a:t>
            </a:r>
          </a:p>
          <a:p>
            <a:pPr lvl="3"/>
            <a:r>
              <a:rPr lang="en-US" dirty="0" smtClean="0"/>
              <a:t>Laptop, Desktop, High-End Workstation, Cluster</a:t>
            </a:r>
          </a:p>
          <a:p>
            <a:pPr lvl="2"/>
            <a:r>
              <a:rPr lang="en-US" dirty="0" smtClean="0"/>
              <a:t>All implementations have been tested with up to 8 GPUs</a:t>
            </a:r>
          </a:p>
          <a:p>
            <a:pPr lvl="3"/>
            <a:r>
              <a:rPr lang="en-US" dirty="0" smtClean="0"/>
              <a:t>Did not find any papers that utilized 8 GPUs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/>
              <a:t>Data movement </a:t>
            </a:r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optimized with Multi-Resolution Parallelization</a:t>
            </a:r>
            <a:endParaRPr lang="en-US" dirty="0"/>
          </a:p>
          <a:p>
            <a:pPr lvl="2"/>
            <a:r>
              <a:rPr lang="en-US" dirty="0" smtClean="0"/>
              <a:t>CUDA (8096 Active Parallel Threads)</a:t>
            </a:r>
          </a:p>
          <a:p>
            <a:pPr lvl="2"/>
            <a:r>
              <a:rPr lang="en-US" dirty="0" smtClean="0"/>
              <a:t>OpenMP (~24-32 Parallel Threads)</a:t>
            </a:r>
          </a:p>
          <a:p>
            <a:pPr lvl="2"/>
            <a:r>
              <a:rPr lang="en-US" dirty="0" smtClean="0"/>
              <a:t>MPI (Almost Arbitrary number of nodes)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7C28-CC49-492C-BCF2-4C3FD75B48D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47424"/>
          </a:xfrm>
        </p:spPr>
        <p:txBody>
          <a:bodyPr/>
          <a:lstStyle/>
          <a:p>
            <a:r>
              <a:rPr lang="en-US" dirty="0" smtClean="0"/>
              <a:t>Original Proposal:</a:t>
            </a:r>
          </a:p>
          <a:p>
            <a:pPr lvl="1"/>
            <a:r>
              <a:rPr lang="en-US" dirty="0"/>
              <a:t>Concurrent Data movement and computation</a:t>
            </a:r>
          </a:p>
          <a:p>
            <a:pPr lvl="2"/>
            <a:r>
              <a:rPr lang="en-US" dirty="0"/>
              <a:t>Data Queuing (Concurrent Data/Computations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Dynamic </a:t>
            </a:r>
            <a:r>
              <a:rPr lang="en-US" dirty="0"/>
              <a:t>Task </a:t>
            </a:r>
            <a:r>
              <a:rPr lang="en-US" dirty="0" smtClean="0"/>
              <a:t>Allocation (Maximize GPU Resources)</a:t>
            </a:r>
            <a:endParaRPr lang="en-US" dirty="0"/>
          </a:p>
          <a:p>
            <a:pPr lvl="2"/>
            <a:r>
              <a:rPr lang="en-US" dirty="0"/>
              <a:t>Pinned </a:t>
            </a:r>
            <a:r>
              <a:rPr lang="en-US" dirty="0" smtClean="0"/>
              <a:t>Memory (Improve Memory Transfers to GPU)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Will be 20 times faster than traditional CPU approaches</a:t>
            </a:r>
          </a:p>
          <a:p>
            <a:pPr lvl="2"/>
            <a:r>
              <a:rPr lang="en-US" dirty="0"/>
              <a:t>Single Thread: 260-3313 times faster</a:t>
            </a:r>
          </a:p>
          <a:p>
            <a:pPr lvl="2"/>
            <a:r>
              <a:rPr lang="en-US" dirty="0"/>
              <a:t>Multi-Thread:  33-328 times faster</a:t>
            </a:r>
          </a:p>
          <a:p>
            <a:pPr lvl="2"/>
            <a:r>
              <a:rPr lang="en-US" dirty="0"/>
              <a:t>GPU-Port: ~10-40 times faster</a:t>
            </a:r>
          </a:p>
          <a:p>
            <a:pPr lvl="2"/>
            <a:r>
              <a:rPr lang="en-US" dirty="0"/>
              <a:t>Impact: </a:t>
            </a:r>
            <a:r>
              <a:rPr lang="en-US" dirty="0" smtClean="0"/>
              <a:t>Hours-to-minutes/Year-to-hours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Overall Impact</a:t>
            </a:r>
          </a:p>
          <a:p>
            <a:pPr lvl="2"/>
            <a:r>
              <a:rPr lang="en-US" dirty="0" smtClean="0"/>
              <a:t>Used by </a:t>
            </a:r>
            <a:r>
              <a:rPr lang="en-US" dirty="0" smtClean="0"/>
              <a:t>multiple organizations at </a:t>
            </a:r>
            <a:r>
              <a:rPr lang="en-US" dirty="0" smtClean="0"/>
              <a:t>SNL</a:t>
            </a:r>
          </a:p>
          <a:p>
            <a:pPr lvl="2"/>
            <a:r>
              <a:rPr lang="en-US" dirty="0" smtClean="0"/>
              <a:t>LANL wants a copy!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7C28-CC49-492C-BCF2-4C3FD75B48D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8740"/>
            <a:ext cx="8763000" cy="4847424"/>
          </a:xfrm>
        </p:spPr>
        <p:txBody>
          <a:bodyPr/>
          <a:lstStyle/>
          <a:p>
            <a:r>
              <a:rPr lang="en-US" sz="2000" dirty="0" smtClean="0"/>
              <a:t>Large-Scale CT Reconstruction algorithms clearly benefit from an Irregular approach</a:t>
            </a:r>
          </a:p>
          <a:p>
            <a:pPr lvl="1"/>
            <a:r>
              <a:rPr lang="en-US" dirty="0" smtClean="0"/>
              <a:t>Massive parallelism has potential to destroy spatial locality</a:t>
            </a:r>
          </a:p>
          <a:p>
            <a:pPr lvl="1"/>
            <a:r>
              <a:rPr lang="en-US" dirty="0" smtClean="0"/>
              <a:t>Counter Intuitive approach may create performance gains</a:t>
            </a:r>
          </a:p>
          <a:p>
            <a:pPr lvl="1"/>
            <a:r>
              <a:rPr lang="en-US" dirty="0" smtClean="0"/>
              <a:t>Irregular approach improves voxel throughput by  improving cache-hit rates</a:t>
            </a:r>
          </a:p>
          <a:p>
            <a:pPr lvl="1"/>
            <a:r>
              <a:rPr lang="en-US" dirty="0" smtClean="0"/>
              <a:t>Small X-ray data batches and large subvolume tend to perform best.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Are there other CPU-based algorithms that become irregular if implemented efficiently on a GPU?</a:t>
            </a:r>
          </a:p>
          <a:p>
            <a:endParaRPr lang="en-US" sz="2000" dirty="0"/>
          </a:p>
          <a:p>
            <a:r>
              <a:rPr lang="en-US" sz="2000" dirty="0" smtClean="0"/>
              <a:t>I/O is killing performance times!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6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Tomography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8839200" cy="2057400"/>
          </a:xfrm>
        </p:spPr>
        <p:txBody>
          <a:bodyPr/>
          <a:lstStyle/>
          <a:p>
            <a:r>
              <a:rPr lang="en-US" sz="1800" dirty="0" smtClean="0"/>
              <a:t>Computed Tomography (CT) is an indirect 3D imaging technique.</a:t>
            </a:r>
          </a:p>
          <a:p>
            <a:r>
              <a:rPr lang="en-US" sz="1800" dirty="0" smtClean="0"/>
              <a:t>Input: Set of X-ray images acquired about a center of rotation.</a:t>
            </a:r>
            <a:endParaRPr lang="en-US" sz="1800" dirty="0"/>
          </a:p>
          <a:p>
            <a:r>
              <a:rPr lang="en-US" sz="1800" dirty="0" smtClean="0"/>
              <a:t>Output: Three-dimensional approximation of internal and external structure</a:t>
            </a:r>
          </a:p>
          <a:p>
            <a:r>
              <a:rPr lang="en-US" sz="1800" dirty="0" smtClean="0"/>
              <a:t>Reconstruction: Convolution- Backprojection Algorithm (Feldkamp-Davis-Kress)</a:t>
            </a:r>
          </a:p>
          <a:p>
            <a:r>
              <a:rPr lang="en-US" sz="1800" dirty="0" smtClean="0"/>
              <a:t>Geometry and Configuration of CT System determines magnification</a:t>
            </a:r>
          </a:p>
          <a:p>
            <a:r>
              <a:rPr lang="en-US" sz="1800" dirty="0" smtClean="0"/>
              <a:t>Reconstruction algorithm is </a:t>
            </a:r>
            <a:r>
              <a:rPr lang="en-US" sz="1800" i="1" dirty="0" smtClean="0"/>
              <a:t>O(n</a:t>
            </a:r>
            <a:r>
              <a:rPr lang="en-US" sz="1800" i="1" baseline="30000" dirty="0" smtClean="0"/>
              <a:t>4</a:t>
            </a:r>
            <a:r>
              <a:rPr lang="en-US" sz="1800" i="1" dirty="0" smtClean="0"/>
              <a:t>)</a:t>
            </a:r>
            <a:endParaRPr lang="en-US" sz="18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200400"/>
            <a:ext cx="5935662" cy="2967831"/>
          </a:xfrm>
        </p:spPr>
      </p:pic>
      <p:sp>
        <p:nvSpPr>
          <p:cNvPr id="7" name="TextBox 6"/>
          <p:cNvSpPr txBox="1"/>
          <p:nvPr/>
        </p:nvSpPr>
        <p:spPr>
          <a:xfrm>
            <a:off x="1524000" y="6172200"/>
            <a:ext cx="41889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Image Source: http://www.xviewct.com/assets/images/how-ct-works.gif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207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Modularized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modularize the algorithm?</a:t>
            </a:r>
          </a:p>
          <a:p>
            <a:endParaRPr lang="en-US" dirty="0"/>
          </a:p>
          <a:p>
            <a:r>
              <a:rPr lang="en-US" dirty="0" smtClean="0"/>
              <a:t>Leverage the multi-threaded nature of modern CPUs</a:t>
            </a:r>
          </a:p>
          <a:p>
            <a:endParaRPr lang="en-US" dirty="0"/>
          </a:p>
          <a:p>
            <a:r>
              <a:rPr lang="en-US" dirty="0" smtClean="0"/>
              <a:t>MIMD implementation</a:t>
            </a:r>
          </a:p>
          <a:p>
            <a:pPr lvl="1"/>
            <a:r>
              <a:rPr lang="en-US" dirty="0" smtClean="0"/>
              <a:t>Memory Allocation/Data Input Reads</a:t>
            </a:r>
          </a:p>
          <a:p>
            <a:pPr lvl="1"/>
            <a:r>
              <a:rPr lang="en-US" dirty="0" smtClean="0"/>
              <a:t>GPU Control/ Data Writing</a:t>
            </a:r>
          </a:p>
          <a:p>
            <a:pPr lvl="1"/>
            <a:endParaRPr lang="en-US" dirty="0"/>
          </a:p>
          <a:p>
            <a:r>
              <a:rPr lang="en-US" dirty="0" smtClean="0"/>
              <a:t>The goal is to keep the GPUs from idling</a:t>
            </a:r>
          </a:p>
          <a:p>
            <a:pPr lvl="1"/>
            <a:r>
              <a:rPr lang="en-US" dirty="0" smtClean="0"/>
              <a:t>When slices are reconstructed, transfer to system memory and fetch next block to reconstruct</a:t>
            </a:r>
          </a:p>
          <a:p>
            <a:pPr lvl="1"/>
            <a:r>
              <a:rPr lang="en-US" dirty="0" smtClean="0"/>
              <a:t>Separate thread responsible for writing data to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4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102E54"/>
              </a:buClr>
            </a:pPr>
            <a:r>
              <a:rPr lang="en-US" dirty="0"/>
              <a:t>Memory Allocation/Data Input Reads</a:t>
            </a:r>
          </a:p>
          <a:p>
            <a:pPr lvl="1"/>
            <a:r>
              <a:rPr lang="en-US" dirty="0" smtClean="0"/>
              <a:t>One thread: Allocate temporary memory storage</a:t>
            </a:r>
          </a:p>
          <a:p>
            <a:pPr lvl="1"/>
            <a:r>
              <a:rPr lang="en-US" dirty="0" smtClean="0"/>
              <a:t>Other threads: Read in X-ray image data in parallel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GPU Control/Data Writing</a:t>
            </a:r>
          </a:p>
          <a:p>
            <a:pPr lvl="1"/>
            <a:r>
              <a:rPr lang="en-US" dirty="0" smtClean="0"/>
              <a:t>N threads: Each thread controls one of N GPUs</a:t>
            </a:r>
          </a:p>
          <a:p>
            <a:pPr lvl="2"/>
            <a:r>
              <a:rPr lang="en-US" dirty="0" smtClean="0"/>
              <a:t>Maximize GPU resources, queue data blocks, data transfer</a:t>
            </a:r>
          </a:p>
          <a:p>
            <a:pPr lvl="1"/>
            <a:r>
              <a:rPr lang="en-US" dirty="0" smtClean="0"/>
              <a:t>Complement Threads: Wait for slices to write to disk</a:t>
            </a:r>
          </a:p>
          <a:p>
            <a:pPr lvl="2"/>
            <a:r>
              <a:rPr lang="en-US" dirty="0" smtClean="0"/>
              <a:t>Data formatting, compression, writing</a:t>
            </a:r>
          </a:p>
          <a:p>
            <a:pPr lvl="2"/>
            <a:endParaRPr lang="en-US" dirty="0"/>
          </a:p>
          <a:p>
            <a:r>
              <a:rPr lang="en-US" dirty="0" smtClean="0"/>
              <a:t>GPU performance less dependent on disk storage performance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26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 Billion Voxels</a:t>
            </a:r>
          </a:p>
          <a:p>
            <a:pPr lvl="1"/>
            <a:r>
              <a:rPr lang="en-US" dirty="0" smtClean="0"/>
              <a:t>Original: 30 minutes</a:t>
            </a:r>
          </a:p>
          <a:p>
            <a:pPr lvl="1"/>
            <a:r>
              <a:rPr lang="en-US" dirty="0" smtClean="0"/>
              <a:t>Modularized: 18 minutes</a:t>
            </a:r>
          </a:p>
          <a:p>
            <a:endParaRPr lang="en-US" dirty="0"/>
          </a:p>
          <a:p>
            <a:r>
              <a:rPr lang="en-US" dirty="0" smtClean="0"/>
              <a:t>1 Trillion Voxels</a:t>
            </a:r>
          </a:p>
          <a:p>
            <a:pPr lvl="1"/>
            <a:r>
              <a:rPr lang="en-US" dirty="0" smtClean="0"/>
              <a:t>Original: 22 Hours</a:t>
            </a:r>
          </a:p>
          <a:p>
            <a:pPr lvl="1"/>
            <a:r>
              <a:rPr lang="en-US" dirty="0" smtClean="0"/>
              <a:t>Modularized: 19 Hours, 22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requirement studies</a:t>
            </a:r>
          </a:p>
          <a:p>
            <a:endParaRPr lang="en-US" dirty="0"/>
          </a:p>
          <a:p>
            <a:r>
              <a:rPr lang="en-US" dirty="0" smtClean="0"/>
              <a:t>Iterative reconstruction</a:t>
            </a:r>
          </a:p>
          <a:p>
            <a:endParaRPr lang="en-US" dirty="0"/>
          </a:p>
          <a:p>
            <a:r>
              <a:rPr lang="en-US" dirty="0" smtClean="0"/>
              <a:t>Real-time CT</a:t>
            </a:r>
          </a:p>
          <a:p>
            <a:endParaRPr lang="en-US" dirty="0"/>
          </a:p>
          <a:p>
            <a:r>
              <a:rPr lang="en-US" dirty="0" smtClean="0"/>
              <a:t>Non-traditional processing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Graphics Processing Units are coprocessors that handle image manipulation and now are being used for general purpose computing.</a:t>
            </a:r>
          </a:p>
          <a:p>
            <a:endParaRPr lang="en-US" sz="2000" dirty="0" smtClean="0"/>
          </a:p>
          <a:p>
            <a:r>
              <a:rPr lang="en-US" sz="2000" dirty="0" smtClean="0"/>
              <a:t>Capable of Teraflops!</a:t>
            </a:r>
          </a:p>
          <a:p>
            <a:endParaRPr lang="en-US" sz="2000" dirty="0" smtClean="0"/>
          </a:p>
          <a:p>
            <a:r>
              <a:rPr lang="en-US" sz="2000" dirty="0"/>
              <a:t>This massive computational capability of GPUs can be harnessed for many applications.</a:t>
            </a:r>
          </a:p>
          <a:p>
            <a:pPr lvl="1"/>
            <a:r>
              <a:rPr lang="en-US" dirty="0"/>
              <a:t>Parallel computing environment</a:t>
            </a:r>
          </a:p>
          <a:p>
            <a:pPr lvl="1"/>
            <a:r>
              <a:rPr lang="en-US" dirty="0"/>
              <a:t>Fast dedicated memory</a:t>
            </a:r>
          </a:p>
          <a:p>
            <a:pPr lvl="1"/>
            <a:r>
              <a:rPr lang="en-US" dirty="0"/>
              <a:t>Fast Cache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sz="2000" dirty="0"/>
              <a:t>CT Reconstruction from projection images requires many arithmetic and trigonometric operations for every volumetric pixel (voxel).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6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on GPUs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7576"/>
            <a:ext cx="8229600" cy="5457024"/>
          </a:xfrm>
        </p:spPr>
        <p:txBody>
          <a:bodyPr/>
          <a:lstStyle/>
          <a:p>
            <a:r>
              <a:rPr lang="en-US" sz="2000" dirty="0" smtClean="0"/>
              <a:t>“Porting” CT reconstruction on GPUs has shown major bottlenecks.</a:t>
            </a:r>
          </a:p>
          <a:p>
            <a:pPr lvl="1"/>
            <a:r>
              <a:rPr lang="en-US" dirty="0" smtClean="0"/>
              <a:t>Usually not an issue with medical datasets.</a:t>
            </a:r>
          </a:p>
          <a:p>
            <a:pPr lvl="1"/>
            <a:r>
              <a:rPr lang="en-US" dirty="0" smtClean="0"/>
              <a:t>Memory uploads/downloads to device (GPU).</a:t>
            </a:r>
          </a:p>
          <a:p>
            <a:pPr lvl="1"/>
            <a:r>
              <a:rPr lang="en-US" dirty="0" smtClean="0"/>
              <a:t>What ratio of x-ray data to volume should be allocated?</a:t>
            </a:r>
          </a:p>
          <a:p>
            <a:pPr lvl="1"/>
            <a:endParaRPr lang="en-US" dirty="0" smtClean="0"/>
          </a:p>
          <a:p>
            <a:r>
              <a:rPr lang="en-US" sz="2000" dirty="0"/>
              <a:t>Traditional CPU-based code reconstructed one slice at a time</a:t>
            </a:r>
          </a:p>
          <a:p>
            <a:pPr lvl="1"/>
            <a:r>
              <a:rPr lang="en-US" dirty="0"/>
              <a:t>Predicable memory </a:t>
            </a:r>
            <a:r>
              <a:rPr lang="en-US" dirty="0" smtClean="0"/>
              <a:t>access even when multi-threaded.</a:t>
            </a:r>
            <a:endParaRPr lang="en-US" dirty="0"/>
          </a:p>
          <a:p>
            <a:endParaRPr lang="en-US" sz="2000" dirty="0" smtClean="0"/>
          </a:p>
          <a:p>
            <a:r>
              <a:rPr lang="en-US" sz="2000" dirty="0" smtClean="0"/>
              <a:t>GPU-based reconstruction</a:t>
            </a:r>
          </a:p>
          <a:p>
            <a:pPr lvl="1"/>
            <a:r>
              <a:rPr lang="en-US" dirty="0" smtClean="0"/>
              <a:t>Massively multithreaded environment creates scattered memory reads if large x-ray data is utilized per kernel launch.</a:t>
            </a:r>
          </a:p>
          <a:p>
            <a:pPr lvl="1"/>
            <a:r>
              <a:rPr lang="en-US" dirty="0" smtClean="0"/>
              <a:t>Scattered Memory reads present for large volume storage too!</a:t>
            </a:r>
          </a:p>
          <a:p>
            <a:pPr lvl="1"/>
            <a:r>
              <a:rPr lang="en-US" dirty="0" smtClean="0"/>
              <a:t>Suddenly reconstruction becomes an Irregular Problem!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1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en-US" sz="1800" dirty="0" smtClean="0"/>
              <a:t>Maximize resources by blocking x-ray data and sub-volumes.</a:t>
            </a:r>
          </a:p>
          <a:p>
            <a:endParaRPr lang="en-US" sz="1800" dirty="0"/>
          </a:p>
          <a:p>
            <a:r>
              <a:rPr lang="en-US" sz="1800" dirty="0" smtClean="0"/>
              <a:t>Counter Intuitive: </a:t>
            </a:r>
            <a:r>
              <a:rPr lang="en-US" sz="1800" i="1" dirty="0" smtClean="0"/>
              <a:t>Maximize</a:t>
            </a:r>
            <a:r>
              <a:rPr lang="en-US" sz="1800" dirty="0" smtClean="0"/>
              <a:t> x-ray data uploads to device!</a:t>
            </a:r>
          </a:p>
          <a:p>
            <a:pPr lvl="1"/>
            <a:r>
              <a:rPr lang="en-US" sz="1800" dirty="0" smtClean="0"/>
              <a:t>Partition x-ray images and batch small x-ray image subsets</a:t>
            </a:r>
          </a:p>
          <a:p>
            <a:endParaRPr lang="en-US" sz="1800" dirty="0"/>
          </a:p>
          <a:p>
            <a:r>
              <a:rPr lang="en-US" sz="1800" dirty="0" smtClean="0"/>
              <a:t>Volume: Use most GPU memory for direct volume storage.</a:t>
            </a:r>
          </a:p>
          <a:p>
            <a:endParaRPr lang="en-US" sz="1800" dirty="0"/>
          </a:p>
          <a:p>
            <a:r>
              <a:rPr lang="en-US" sz="1800" dirty="0" smtClean="0"/>
              <a:t>Utilize GPU-Specific Hardware/Features</a:t>
            </a:r>
          </a:p>
          <a:p>
            <a:pPr lvl="1"/>
            <a:r>
              <a:rPr lang="en-US" sz="1800" dirty="0" smtClean="0"/>
              <a:t>Massive parallelism</a:t>
            </a:r>
          </a:p>
          <a:p>
            <a:pPr lvl="1"/>
            <a:r>
              <a:rPr lang="en-US" sz="1800" dirty="0" smtClean="0"/>
              <a:t>Texture memory/Texture Cache</a:t>
            </a:r>
          </a:p>
          <a:p>
            <a:pPr lvl="1"/>
            <a:r>
              <a:rPr lang="en-US" sz="1800" dirty="0" smtClean="0"/>
              <a:t>Constant Memory</a:t>
            </a:r>
          </a:p>
          <a:p>
            <a:pPr lvl="1"/>
            <a:r>
              <a:rPr lang="en-US" sz="1800" dirty="0" smtClean="0"/>
              <a:t>Data prefetch to pinned memory for fast upload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Dynamic Task Partitioning</a:t>
            </a:r>
          </a:p>
        </p:txBody>
      </p:sp>
    </p:spTree>
    <p:extLst>
      <p:ext uri="{BB962C8B-B14F-4D97-AF65-F5344CB8AC3E}">
        <p14:creationId xmlns:p14="http://schemas.microsoft.com/office/powerpoint/2010/main" val="151356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sz="2000" dirty="0" smtClean="0"/>
              <a:t>CUDA Programming environment and C++</a:t>
            </a:r>
          </a:p>
          <a:p>
            <a:endParaRPr lang="en-US" sz="2000" dirty="0" smtClean="0"/>
          </a:p>
          <a:p>
            <a:r>
              <a:rPr lang="en-US" sz="2000" dirty="0" smtClean="0"/>
              <a:t>Minimum requirements</a:t>
            </a:r>
          </a:p>
          <a:p>
            <a:pPr lvl="1"/>
            <a:r>
              <a:rPr lang="en-US" dirty="0" smtClean="0"/>
              <a:t>Fermi-based Architecture</a:t>
            </a:r>
          </a:p>
          <a:p>
            <a:pPr lvl="1"/>
            <a:r>
              <a:rPr lang="en-US" dirty="0" smtClean="0"/>
              <a:t>1 GB Device memory</a:t>
            </a:r>
          </a:p>
          <a:p>
            <a:pPr lvl="1"/>
            <a:r>
              <a:rPr lang="en-US" dirty="0" smtClean="0"/>
              <a:t>At least one x-ray sub image and one slice must fit simultaneously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Allows for 1 – 8 GPUs per node </a:t>
            </a:r>
          </a:p>
          <a:p>
            <a:endParaRPr lang="en-US" sz="2000" dirty="0" smtClean="0"/>
          </a:p>
          <a:p>
            <a:r>
              <a:rPr lang="en-US" sz="2000" dirty="0" smtClean="0"/>
              <a:t>Dynamic Partitioning determined by </a:t>
            </a:r>
            <a:r>
              <a:rPr lang="en-US" sz="2000" i="1" dirty="0" smtClean="0"/>
              <a:t>slice-to-texture ratio </a:t>
            </a:r>
            <a:r>
              <a:rPr lang="en-US" sz="2000" dirty="0" smtClean="0"/>
              <a:t>(</a:t>
            </a:r>
            <a:r>
              <a:rPr lang="en-US" sz="2000" i="1" dirty="0" smtClean="0"/>
              <a:t>STR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STR may not always be satisfied:</a:t>
            </a:r>
          </a:p>
          <a:p>
            <a:pPr lvl="1"/>
            <a:r>
              <a:rPr lang="en-US" dirty="0" smtClean="0"/>
              <a:t>Resource maximization vs. Awkward task size</a:t>
            </a:r>
          </a:p>
          <a:p>
            <a:pPr lvl="1"/>
            <a:r>
              <a:rPr lang="en-US" dirty="0" smtClean="0"/>
              <a:t>Reconstruction size – Too large or small?</a:t>
            </a:r>
          </a:p>
          <a:p>
            <a:pPr lvl="1"/>
            <a:r>
              <a:rPr lang="en-US" dirty="0" smtClean="0"/>
              <a:t>Tail-end reconstruction</a:t>
            </a:r>
          </a:p>
        </p:txBody>
      </p:sp>
    </p:spTree>
    <p:extLst>
      <p:ext uri="{BB962C8B-B14F-4D97-AF65-F5344CB8AC3E}">
        <p14:creationId xmlns:p14="http://schemas.microsoft.com/office/powerpoint/2010/main" val="151021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GPU Tasking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47424"/>
          </a:xfrm>
        </p:spPr>
        <p:txBody>
          <a:bodyPr/>
          <a:lstStyle/>
          <a:p>
            <a:r>
              <a:rPr lang="en-US" sz="1800" dirty="0" smtClean="0"/>
              <a:t>For a given subvolume the amount of x-ray data necessary varies </a:t>
            </a:r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ue to the geometry of the system.</a:t>
            </a:r>
          </a:p>
          <a:p>
            <a:pPr lvl="1"/>
            <a:r>
              <a:rPr lang="en-US" sz="1800" dirty="0" smtClean="0"/>
              <a:t>Taken into account with STR to determine memory data allocation on device. </a:t>
            </a:r>
          </a:p>
          <a:p>
            <a:pPr lvl="1"/>
            <a:r>
              <a:rPr lang="en-US" sz="1800" dirty="0" smtClean="0"/>
              <a:t>Typically, reconstruction along center slices require less data.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Using OpenMP 2.0, a CPU thread controls one GPU in the system</a:t>
            </a:r>
          </a:p>
          <a:p>
            <a:pPr lvl="1"/>
            <a:r>
              <a:rPr lang="en-US" sz="1800" dirty="0" smtClean="0"/>
              <a:t>Each GPU will usually be reconstructing sub-volumes of varying size</a:t>
            </a:r>
          </a:p>
          <a:p>
            <a:pPr lvl="1"/>
            <a:r>
              <a:rPr lang="en-US" sz="1800" dirty="0" smtClean="0"/>
              <a:t>Load balancing difficult if subvolume is fixed for all GPUs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No synchronization necessary for CPU threads while algorithm is executing.  </a:t>
            </a:r>
          </a:p>
          <a:p>
            <a:endParaRPr lang="en-US" sz="1800" dirty="0"/>
          </a:p>
          <a:p>
            <a:r>
              <a:rPr lang="en-US" sz="1800" dirty="0" smtClean="0"/>
              <a:t>No synchronization necessary between GPU threads either.</a:t>
            </a:r>
          </a:p>
          <a:p>
            <a:endParaRPr lang="en-US" sz="1800" dirty="0"/>
          </a:p>
          <a:p>
            <a:r>
              <a:rPr lang="en-US" sz="1800" dirty="0" smtClean="0"/>
              <a:t>One atomic operation to update reconstruction progress and determine next subvolume to reconstruct.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4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FDK Kernel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Input: </a:t>
            </a:r>
            <a:r>
              <a:rPr lang="en-US" sz="2000" dirty="0" smtClean="0"/>
              <a:t>X-ray data, index, and size, subvolume data, index, and size,  system </a:t>
            </a:r>
            <a:r>
              <a:rPr lang="en-US" sz="2000" dirty="0"/>
              <a:t>g</a:t>
            </a:r>
            <a:r>
              <a:rPr lang="en-US" sz="2000" dirty="0" smtClean="0"/>
              <a:t>eometry</a:t>
            </a:r>
          </a:p>
          <a:p>
            <a:r>
              <a:rPr lang="en-US" sz="2000" dirty="0" smtClean="0"/>
              <a:t>Get </a:t>
            </a:r>
            <a:r>
              <a:rPr lang="en-US" sz="2000" dirty="0"/>
              <a:t>thread </a:t>
            </a:r>
            <a:r>
              <a:rPr lang="en-US" sz="2000" i="1" dirty="0" smtClean="0"/>
              <a:t>ID</a:t>
            </a:r>
            <a:r>
              <a:rPr lang="en-US" sz="2000" dirty="0" smtClean="0"/>
              <a:t> </a:t>
            </a:r>
            <a:r>
              <a:rPr lang="en-US" sz="2000" dirty="0"/>
              <a:t>and voxel positions </a:t>
            </a: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i="1" dirty="0"/>
              <a:t>, . . . , p</a:t>
            </a:r>
            <a:r>
              <a:rPr lang="en-US" sz="2000" i="1" baseline="-25000" dirty="0"/>
              <a:t>s</a:t>
            </a:r>
            <a:r>
              <a:rPr lang="en-US" sz="2000" i="1" dirty="0"/>
              <a:t> </a:t>
            </a:r>
            <a:r>
              <a:rPr lang="en-US" sz="2000" dirty="0" smtClean="0"/>
              <a:t>based on </a:t>
            </a:r>
            <a:r>
              <a:rPr lang="en-US" sz="2000" i="1" dirty="0" smtClean="0"/>
              <a:t>ID</a:t>
            </a:r>
            <a:endParaRPr lang="en-US" sz="2000" i="1" dirty="0"/>
          </a:p>
          <a:p>
            <a:pPr lvl="1"/>
            <a:r>
              <a:rPr lang="en-US" b="1" dirty="0"/>
              <a:t>if </a:t>
            </a:r>
            <a:r>
              <a:rPr lang="en-US" dirty="0"/>
              <a:t>Thread </a:t>
            </a:r>
            <a:r>
              <a:rPr lang="en-US" i="1" dirty="0" smtClean="0"/>
              <a:t>ID</a:t>
            </a:r>
            <a:r>
              <a:rPr lang="en-US" dirty="0" smtClean="0"/>
              <a:t> </a:t>
            </a:r>
            <a:r>
              <a:rPr lang="en-US" dirty="0"/>
              <a:t>position within ROI </a:t>
            </a:r>
            <a:r>
              <a:rPr lang="en-US" b="1" dirty="0" smtClean="0"/>
              <a:t>then</a:t>
            </a:r>
            <a:endParaRPr lang="en-US" b="1" dirty="0"/>
          </a:p>
          <a:p>
            <a:pPr lvl="2"/>
            <a:r>
              <a:rPr lang="en-US" sz="2000" b="1" dirty="0"/>
              <a:t>for </a:t>
            </a:r>
            <a:r>
              <a:rPr lang="en-US" sz="2000" dirty="0"/>
              <a:t>Every slice </a:t>
            </a:r>
            <a:r>
              <a:rPr lang="en-US" sz="2000" i="1" dirty="0"/>
              <a:t>j</a:t>
            </a:r>
            <a:r>
              <a:rPr lang="en-US" sz="2000" dirty="0"/>
              <a:t> in slice block </a:t>
            </a:r>
            <a:r>
              <a:rPr lang="en-US" sz="2000" b="1" dirty="0" smtClean="0"/>
              <a:t>do</a:t>
            </a:r>
          </a:p>
          <a:p>
            <a:pPr lvl="3"/>
            <a:r>
              <a:rPr lang="en-US" sz="2000" dirty="0" smtClean="0"/>
              <a:t>Set register value to zero</a:t>
            </a:r>
            <a:endParaRPr lang="en-US" sz="2000" dirty="0"/>
          </a:p>
          <a:p>
            <a:pPr lvl="3"/>
            <a:r>
              <a:rPr lang="en-US" sz="2000" b="1" dirty="0" smtClean="0"/>
              <a:t>for </a:t>
            </a:r>
            <a:r>
              <a:rPr lang="en-US" sz="2000" dirty="0"/>
              <a:t>Every image </a:t>
            </a:r>
            <a:r>
              <a:rPr lang="en-US" sz="2000" i="1" dirty="0"/>
              <a:t>i</a:t>
            </a:r>
            <a:r>
              <a:rPr lang="en-US" sz="2000" dirty="0"/>
              <a:t> in image subset </a:t>
            </a:r>
            <a:r>
              <a:rPr lang="en-US" sz="2000" b="1" dirty="0" smtClean="0"/>
              <a:t>do</a:t>
            </a:r>
          </a:p>
          <a:p>
            <a:pPr lvl="4"/>
            <a:r>
              <a:rPr lang="en-US" sz="2000" dirty="0" smtClean="0"/>
              <a:t>Determine </a:t>
            </a:r>
            <a:r>
              <a:rPr lang="en-US" sz="2000" dirty="0"/>
              <a:t>texture interpolation </a:t>
            </a:r>
            <a:r>
              <a:rPr lang="en-US" sz="2000" dirty="0" smtClean="0"/>
              <a:t>coordinate in image </a:t>
            </a:r>
            <a:r>
              <a:rPr lang="en-US" sz="2000" i="1" dirty="0"/>
              <a:t>i</a:t>
            </a:r>
          </a:p>
          <a:p>
            <a:pPr lvl="4"/>
            <a:r>
              <a:rPr lang="en-US" sz="2000" dirty="0" smtClean="0"/>
              <a:t>Update </a:t>
            </a:r>
            <a:r>
              <a:rPr lang="en-US" sz="2000" dirty="0"/>
              <a:t>register value with texture fetch </a:t>
            </a:r>
            <a:r>
              <a:rPr lang="en-US" sz="2000" dirty="0" smtClean="0"/>
              <a:t>and scaling</a:t>
            </a:r>
            <a:endParaRPr lang="en-US" sz="2000" dirty="0"/>
          </a:p>
          <a:p>
            <a:pPr lvl="3"/>
            <a:r>
              <a:rPr lang="en-US" sz="2000" b="1" dirty="0"/>
              <a:t>end for</a:t>
            </a:r>
          </a:p>
          <a:p>
            <a:pPr lvl="3"/>
            <a:r>
              <a:rPr lang="en-US" sz="2000" dirty="0" smtClean="0"/>
              <a:t>Update </a:t>
            </a:r>
            <a:r>
              <a:rPr lang="en-US" sz="2000" dirty="0"/>
              <a:t>voxel p</a:t>
            </a:r>
            <a:r>
              <a:rPr lang="en-US" sz="2000" baseline="-25000" dirty="0"/>
              <a:t>j</a:t>
            </a:r>
            <a:r>
              <a:rPr lang="en-US" sz="2000" dirty="0"/>
              <a:t> in global memory with </a:t>
            </a:r>
            <a:r>
              <a:rPr lang="en-US" sz="2000" dirty="0" smtClean="0"/>
              <a:t>register value</a:t>
            </a:r>
            <a:endParaRPr lang="en-US" sz="2000" dirty="0"/>
          </a:p>
          <a:p>
            <a:pPr lvl="2"/>
            <a:r>
              <a:rPr lang="en-US" sz="2000" b="1" dirty="0"/>
              <a:t>E</a:t>
            </a:r>
            <a:r>
              <a:rPr lang="en-US" sz="2000" b="1" dirty="0" smtClean="0"/>
              <a:t>nd for</a:t>
            </a:r>
          </a:p>
          <a:p>
            <a:pPr lvl="1"/>
            <a:r>
              <a:rPr lang="en-US" b="1" dirty="0" smtClean="0"/>
              <a:t>End 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9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Cache Hierarchy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362200" y="3657600"/>
            <a:ext cx="533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95600" y="1828800"/>
            <a:ext cx="1447800" cy="38862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L2 Cache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343400" y="1905000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0" y="1676400"/>
            <a:ext cx="1676400" cy="1143000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L1 Cache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343400" y="4800600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53000" y="4343400"/>
            <a:ext cx="1676400" cy="1143000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Texture  Cache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629400" y="1905000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6629400" y="4876800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953000" y="2971800"/>
            <a:ext cx="1676400" cy="1143000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Constant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400" y="1600200"/>
            <a:ext cx="1828800" cy="441960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Device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6629400" y="3429000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239000" y="1828800"/>
            <a:ext cx="1371600" cy="3429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8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SandiaGeneralPowerPoint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SandiaGeneralPowerPointTemplate</Template>
  <TotalTime>1651</TotalTime>
  <Words>1127</Words>
  <Application>Microsoft Office PowerPoint</Application>
  <PresentationFormat>On-screen Show (4:3)</PresentationFormat>
  <Paragraphs>210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SandiaGeneralPowerPointTemplate</vt:lpstr>
      <vt:lpstr>Rethinking the Union of Computed Tomography Reconstruction and GPGPU Computing for Industrial Applications</vt:lpstr>
      <vt:lpstr>Computed Tomography</vt:lpstr>
      <vt:lpstr>GPU</vt:lpstr>
      <vt:lpstr>CT on GPUs</vt:lpstr>
      <vt:lpstr>Approach</vt:lpstr>
      <vt:lpstr>Implementation</vt:lpstr>
      <vt:lpstr>Dynamic GPU Tasking</vt:lpstr>
      <vt:lpstr>FDK Kernel Layout</vt:lpstr>
      <vt:lpstr>GPU Cache Hierarchy </vt:lpstr>
      <vt:lpstr>Evaluation</vt:lpstr>
      <vt:lpstr>Results: Throughput 64 GV/ 1 GPU</vt:lpstr>
      <vt:lpstr>Results: Throughput 64 GV/ 8 GPUs</vt:lpstr>
      <vt:lpstr>Results: Throughput 1 TV/ 1 GPU</vt:lpstr>
      <vt:lpstr>Results: Throughput 1 TV/ 8 GPUs</vt:lpstr>
      <vt:lpstr>Results: L1 Cache Hit-rates</vt:lpstr>
      <vt:lpstr>Results: L2 and Texture Cache Hit-rates</vt:lpstr>
      <vt:lpstr>Milestones</vt:lpstr>
      <vt:lpstr>Milestones Continued</vt:lpstr>
      <vt:lpstr>Performance Evaluation</vt:lpstr>
      <vt:lpstr>Modularized Approach</vt:lpstr>
      <vt:lpstr>MIMD</vt:lpstr>
      <vt:lpstr>Results</vt:lpstr>
      <vt:lpstr>Future Work</vt:lpstr>
    </vt:vector>
  </TitlesOfParts>
  <Company>Sandia National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Irregular Approach to Large-Scale Computed Tomography on Multiple Graphics Processors Improves Voxel Processing Throughput</dc:title>
  <dc:creator>Edward Steven Jimenez Jr.</dc:creator>
  <cp:lastModifiedBy>Edward Steven Jimenez Jr.</cp:lastModifiedBy>
  <cp:revision>25</cp:revision>
  <dcterms:created xsi:type="dcterms:W3CDTF">2012-10-26T16:57:52Z</dcterms:created>
  <dcterms:modified xsi:type="dcterms:W3CDTF">2013-03-05T23:03:43Z</dcterms:modified>
</cp:coreProperties>
</file>